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346" r:id="rId3"/>
    <p:sldId id="421" r:id="rId4"/>
    <p:sldId id="603" r:id="rId5"/>
    <p:sldId id="531" r:id="rId6"/>
    <p:sldId id="585" r:id="rId7"/>
    <p:sldId id="604" r:id="rId8"/>
    <p:sldId id="605" r:id="rId9"/>
    <p:sldId id="607" r:id="rId10"/>
    <p:sldId id="608" r:id="rId11"/>
    <p:sldId id="609" r:id="rId12"/>
    <p:sldId id="590" r:id="rId13"/>
    <p:sldId id="588" r:id="rId14"/>
    <p:sldId id="587" r:id="rId15"/>
    <p:sldId id="594" r:id="rId16"/>
    <p:sldId id="591" r:id="rId17"/>
    <p:sldId id="601" r:id="rId18"/>
    <p:sldId id="600" r:id="rId19"/>
    <p:sldId id="602" r:id="rId20"/>
    <p:sldId id="592" r:id="rId21"/>
    <p:sldId id="606" r:id="rId22"/>
    <p:sldId id="595" r:id="rId23"/>
    <p:sldId id="596" r:id="rId24"/>
    <p:sldId id="597" r:id="rId25"/>
    <p:sldId id="572" r:id="rId26"/>
    <p:sldId id="581" r:id="rId27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" initials="P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FF00"/>
    <a:srgbClr val="0000FF"/>
    <a:srgbClr val="6666FF"/>
    <a:srgbClr val="FF0000"/>
    <a:srgbClr val="FF0B05"/>
    <a:srgbClr val="0099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76909" autoAdjust="0"/>
  </p:normalViewPr>
  <p:slideViewPr>
    <p:cSldViewPr>
      <p:cViewPr varScale="1">
        <p:scale>
          <a:sx n="89" d="100"/>
          <a:sy n="89" d="100"/>
        </p:scale>
        <p:origin x="225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99" y="0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7923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99" y="9427923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6B3CFC9-B546-466C-8764-6C141C18E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9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99" y="0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551"/>
            <a:ext cx="5438140" cy="44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7923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99" y="9427923"/>
            <a:ext cx="2946189" cy="4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8707842-C9DC-4405-8D94-B548E4A67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418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247" indent="-28586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457" indent="-22869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840" indent="-22869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8223" indent="-22869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F53FAB-D02D-489C-9085-DE5C69164FC6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 is expected that the design of the RHI scheme will accelerate Ireland’s efforts to meet the country’s 12% target of heat derived from renewable energy sources by 2020.</a:t>
            </a:r>
          </a:p>
          <a:p>
            <a:endParaRPr lang="en-IE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I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scheme will cover additional costs of generating heat from renewable sources by providing a payment on a ‘per unit of energy produced’ basis.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07842-C9DC-4405-8D94-B548E4A6767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0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6BBDCE-CF92-4591-9263-5CEF93A9B827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BBAC12-CA23-424F-814F-36151A547553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“ I used to not talk about climate change, as people didn’t care, it undermined credibility to bring it up, but then we </a:t>
            </a:r>
            <a:r>
              <a:rPr lang="en-US" altLang="en-US" dirty="0" err="1"/>
              <a:t>realised</a:t>
            </a:r>
            <a:r>
              <a:rPr lang="en-US" altLang="en-US" dirty="0"/>
              <a:t> that no one was talking about it”. I thought this was a problem for my grandchildren, then I thought it will be a problem for my kids…. Now I think it will be our challenge.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2A811E-206C-4FBD-8218-9A440F191B3B}" type="slidenum">
              <a:rPr lang="en-US" altLang="en-US">
                <a:solidFill>
                  <a:prstClr val="black"/>
                </a:solidFill>
                <a:ea typeface="ＭＳ Ｐゴシック" pitchFamily="-96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  <a:ea typeface="ＭＳ Ｐゴシック" pitchFamily="-96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2A811E-206C-4FBD-8218-9A440F191B3B}" type="slidenum">
              <a:rPr lang="en-US" altLang="en-US">
                <a:solidFill>
                  <a:prstClr val="black"/>
                </a:solidFill>
                <a:ea typeface="ＭＳ Ｐゴシック" pitchFamily="-96" charset="-128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  <a:ea typeface="ＭＳ Ｐゴシック" pitchFamily="-96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137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None/>
              <a:defRPr/>
            </a:pPr>
            <a:r>
              <a:rPr lang="en-GB" altLang="en-US" sz="1200" dirty="0"/>
              <a:t>Main goal of most businesses (organisations): 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None/>
              <a:defRPr/>
            </a:pPr>
            <a:r>
              <a:rPr lang="en-GB" altLang="en-US" sz="1200" dirty="0"/>
              <a:t>“To reduce the input energy cost’s with as little management input as possible.”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None/>
              <a:defRPr/>
            </a:pPr>
            <a:endParaRPr lang="en-GB" altLang="en-US" sz="1200" dirty="0"/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None/>
              <a:defRPr/>
            </a:pPr>
            <a:r>
              <a:rPr lang="en-GB" altLang="en-US" sz="1200" dirty="0"/>
              <a:t>Extra benefits: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Char char="-"/>
              <a:defRPr/>
            </a:pPr>
            <a:r>
              <a:rPr lang="en-GB" altLang="en-US" sz="1200" dirty="0"/>
              <a:t>Sustainability of business (environment / price shocks etc.)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Char char="-"/>
              <a:defRPr/>
            </a:pPr>
            <a:r>
              <a:rPr lang="en-GB" altLang="en-US" sz="1200" dirty="0"/>
              <a:t>Green image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rPr>
              <a:t>Energy costs = Bottom line profit.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Tahoma" pitchFamily="34" charset="0"/>
              </a:rPr>
              <a:t>How much extra sales to make ~ 10% Energy savings</a:t>
            </a:r>
            <a:endParaRPr lang="en-GB" altLang="en-US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07842-C9DC-4405-8D94-B548E4A676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5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Data Analysis</a:t>
            </a:r>
          </a:p>
          <a:p>
            <a:pPr eaLnBrk="1" hangingPunct="1">
              <a:defRPr/>
            </a:pPr>
            <a:r>
              <a:rPr lang="en-IE" dirty="0"/>
              <a:t>Usually 20-40% of typical buildings energy use</a:t>
            </a:r>
          </a:p>
          <a:p>
            <a:pPr eaLnBrk="1" hangingPunct="1">
              <a:defRPr/>
            </a:pPr>
            <a:r>
              <a:rPr lang="en-IE" dirty="0"/>
              <a:t>Technology has changed significantly</a:t>
            </a:r>
          </a:p>
          <a:p>
            <a:pPr eaLnBrk="1" hangingPunct="1">
              <a:defRPr/>
            </a:pPr>
            <a:r>
              <a:rPr lang="en-IE" dirty="0"/>
              <a:t>Like for like replacements can be good.</a:t>
            </a:r>
          </a:p>
          <a:p>
            <a:pPr eaLnBrk="1" hangingPunct="1">
              <a:defRPr/>
            </a:pPr>
            <a:r>
              <a:rPr lang="en-IE" dirty="0"/>
              <a:t>Full re-design with controls saves (40-60%)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07842-C9DC-4405-8D94-B548E4A6767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3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15C9F96-F031-4734-A8DA-DD2A268C3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E9B8AC9-4703-4D41-973F-8E3AAC1BD3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IE" altLang="en-US">
                <a:latin typeface="Arial" panose="020B0604020202020204" pitchFamily="34" charset="0"/>
              </a:rPr>
              <a:t>TEA Total cost of €1.8M and grants worth €560,000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45AFA14A-3C26-4925-BA7D-A3D6A36D8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CC679F-3E1B-48D0-925A-93C2BEF93244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41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On Monday of last week (4th September), the Department of Communications, Climate Action and Environment released the much-anticipated consultation paper on the development of the new Renewable Electricity Support Scheme (RESS) for Ireland which will eventually be the successor to the current REFIT 2 &amp; 3 schemes. 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07842-C9DC-4405-8D94-B548E4A676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5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All generators successful in the auction then receive the same uniform clearing price, or strike price. 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07842-C9DC-4405-8D94-B548E4A6767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2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DC381-C3CA-40AA-9711-B9E4F5F1C5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20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3FE2-EB5E-4D2F-B8AB-2ED9FFAFD6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49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2E7D6-7689-443F-9D28-C7E0AD9ECD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48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4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67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68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7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57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87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5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D1740-A180-4986-8CDA-66C31BD310E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329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15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94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15888"/>
            <a:ext cx="2160587" cy="5905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15888"/>
            <a:ext cx="6329363" cy="5905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3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09D4C-4E89-428B-9EF0-C2B6BEB7B37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70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70052-4B0F-4F0E-849D-71285C1FB44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31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05C13-86F1-4B23-9DF4-049D4305BD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8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0E129-DDD4-44FB-9B51-9B711F3701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99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76D1-52D5-4A3E-BD36-6B1E9DB70F6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27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1CFE7-1FAE-418E-A2D0-47EB337B5D3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76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3328-4F2D-4E78-BFF4-00C389FD379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03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4B9A6C1-C31B-494F-A8A9-B3764B904E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6423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 altLang="en-US"/>
              <a:t>Text</a:t>
            </a:r>
          </a:p>
          <a:p>
            <a:pPr lvl="1"/>
            <a:r>
              <a:rPr lang="en-IE" altLang="en-US"/>
              <a:t>Text</a:t>
            </a:r>
          </a:p>
          <a:p>
            <a:pPr lvl="2"/>
            <a:r>
              <a:rPr lang="en-IE" altLang="en-US"/>
              <a:t>Text</a:t>
            </a:r>
          </a:p>
          <a:p>
            <a:pPr lvl="3"/>
            <a:r>
              <a:rPr lang="en-IE" altLang="en-US"/>
              <a:t>text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245225"/>
            <a:ext cx="38893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-26988"/>
            <a:ext cx="9144000" cy="1079501"/>
          </a:xfrm>
          <a:prstGeom prst="rect">
            <a:avLst/>
          </a:prstGeom>
          <a:gradFill rotWithShape="1">
            <a:gsLst>
              <a:gs pos="0">
                <a:srgbClr val="040482"/>
              </a:gs>
              <a:gs pos="100000">
                <a:srgbClr val="00008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IE" altLang="en-US">
              <a:solidFill>
                <a:srgbClr val="000000"/>
              </a:solidFill>
            </a:endParaRPr>
          </a:p>
        </p:txBody>
      </p:sp>
      <p:grpSp>
        <p:nvGrpSpPr>
          <p:cNvPr id="1030" name="Group 9"/>
          <p:cNvGrpSpPr>
            <a:grpSpLocks/>
          </p:cNvGrpSpPr>
          <p:nvPr userDrawn="1"/>
        </p:nvGrpSpPr>
        <p:grpSpPr bwMode="auto">
          <a:xfrm>
            <a:off x="7056438" y="-26988"/>
            <a:ext cx="2087562" cy="719138"/>
            <a:chOff x="4060" y="119"/>
            <a:chExt cx="1632" cy="726"/>
          </a:xfrm>
        </p:grpSpPr>
        <p:pic>
          <p:nvPicPr>
            <p:cNvPr id="1034" name="Picture 10" descr="solar1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120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wind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119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watermill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" y="122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tree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123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bulb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482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pipeinsulate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482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switch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" y="482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insulate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482"/>
              <a:ext cx="408" cy="3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18" descr="TEA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51130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547211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E" altLang="en-US"/>
              <a:t>Title</a:t>
            </a:r>
          </a:p>
        </p:txBody>
      </p:sp>
      <p:sp>
        <p:nvSpPr>
          <p:cNvPr id="1033" name="Rectangle 33"/>
          <p:cNvSpPr>
            <a:spLocks noChangeArrowheads="1"/>
          </p:cNvSpPr>
          <p:nvPr userDrawn="1"/>
        </p:nvSpPr>
        <p:spPr bwMode="auto">
          <a:xfrm>
            <a:off x="6762750" y="6308725"/>
            <a:ext cx="2057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4E24F765-3476-4C28-BB3F-9EBA12E8A650}" type="slidenum">
              <a:rPr lang="en-US" altLang="en-US" sz="1200" b="1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defRPr/>
              </a:pPr>
              <a:t>‹#›</a:t>
            </a:fld>
            <a:endParaRPr lang="en-I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aul@tippenergy.i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5" name="Rectangle 13"/>
          <p:cNvSpPr>
            <a:spLocks noChangeArrowheads="1"/>
          </p:cNvSpPr>
          <p:nvPr/>
        </p:nvSpPr>
        <p:spPr bwMode="auto">
          <a:xfrm>
            <a:off x="322263" y="3441700"/>
            <a:ext cx="8497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en-US" sz="2800" b="1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968738" y="260647"/>
            <a:ext cx="605153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 dirty="0">
                <a:solidFill>
                  <a:schemeClr val="accent2"/>
                </a:solidFill>
              </a:rPr>
              <a:t>Energy Opportunities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3200" dirty="0">
                <a:solidFill>
                  <a:schemeClr val="accent2"/>
                </a:solidFill>
              </a:rPr>
              <a:t>For SMEs</a:t>
            </a:r>
          </a:p>
        </p:txBody>
      </p:sp>
      <p:sp>
        <p:nvSpPr>
          <p:cNvPr id="2053" name="Rectangle 15"/>
          <p:cNvSpPr>
            <a:spLocks noChangeArrowheads="1"/>
          </p:cNvSpPr>
          <p:nvPr/>
        </p:nvSpPr>
        <p:spPr bwMode="auto">
          <a:xfrm>
            <a:off x="0" y="2408876"/>
            <a:ext cx="342618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/>
            <a:endParaRPr lang="en-GB" altLang="en-US" dirty="0">
              <a:solidFill>
                <a:schemeClr val="accent2"/>
              </a:solidFill>
            </a:endParaRPr>
          </a:p>
          <a:p>
            <a:pPr marL="0" indent="0" eaLnBrk="1" hangingPunct="1"/>
            <a:r>
              <a:rPr lang="en-GB" altLang="en-US" dirty="0">
                <a:solidFill>
                  <a:schemeClr val="accent2"/>
                </a:solidFill>
              </a:rPr>
              <a:t>Paul Kenny, B.E. C. Eng.</a:t>
            </a:r>
          </a:p>
          <a:p>
            <a:pPr marL="0" indent="0" eaLnBrk="1" hangingPunct="1"/>
            <a:r>
              <a:rPr lang="en-GB" altLang="en-US" dirty="0">
                <a:solidFill>
                  <a:schemeClr val="accent2"/>
                </a:solidFill>
              </a:rPr>
              <a:t>Chief Executive</a:t>
            </a:r>
          </a:p>
          <a:p>
            <a:pPr marL="0" indent="0" eaLnBrk="1" hangingPunct="1"/>
            <a:r>
              <a:rPr lang="en-GB" altLang="en-US" dirty="0">
                <a:solidFill>
                  <a:schemeClr val="accent2"/>
                </a:solidFill>
              </a:rPr>
              <a:t>Tipperary Energy Agency</a:t>
            </a:r>
          </a:p>
          <a:p>
            <a:pPr marL="0" indent="0" eaLnBrk="1" hangingPunct="1"/>
            <a:endParaRPr lang="en-GB" altLang="en-US" dirty="0">
              <a:solidFill>
                <a:schemeClr val="accent2"/>
              </a:solidFill>
            </a:endParaRPr>
          </a:p>
          <a:p>
            <a:pPr marL="0" indent="0" eaLnBrk="1" hangingPunct="1"/>
            <a:endParaRPr lang="en-GB" altLang="en-US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Dropbox\0 Administration\TEA Marketing\Photos\Templederry Opening\templederry Wind Farm Opening\Templederry-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5" y="4020528"/>
            <a:ext cx="2758761" cy="20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490"/>
            <a:ext cx="2123727" cy="1042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19" y="1974327"/>
            <a:ext cx="3122081" cy="2081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19" y="4020527"/>
            <a:ext cx="3122080" cy="208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2" b="14846"/>
          <a:stretch/>
        </p:blipFill>
        <p:spPr>
          <a:xfrm>
            <a:off x="3416129" y="1958442"/>
            <a:ext cx="2579021" cy="2062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r="-1"/>
          <a:stretch/>
        </p:blipFill>
        <p:spPr>
          <a:xfrm>
            <a:off x="3416129" y="4020527"/>
            <a:ext cx="2579021" cy="2046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1E8B1-5CDB-445C-ADB6-FAD14D4F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96752"/>
            <a:ext cx="6343650" cy="4848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32935-3310-4234-9821-2D417DA3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88640"/>
            <a:ext cx="34689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5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37D2-770B-4AAA-BC3D-38F4EA79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Energy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27F7A-FEC0-488B-92B0-5EEB17336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/>
              <a:t>Pre-analysis and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Conducting the site visit 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Technical assessment 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Financial analysis of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Identifying and prioritising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Reporting the results </a:t>
            </a:r>
          </a:p>
          <a:p>
            <a:pPr marL="457200" lvl="1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4149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29B0-C31F-4D56-A3BC-2438EF94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Energy Audits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24C3D-63B0-4362-B113-245F3E953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381F2-D04B-4217-8183-89B12C094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5" y="1109288"/>
            <a:ext cx="8526129" cy="56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A901-7579-4FF0-8ED6-DB81DBC8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BEC Available Funding</a:t>
            </a:r>
          </a:p>
        </p:txBody>
      </p:sp>
      <p:pic>
        <p:nvPicPr>
          <p:cNvPr id="64514" name="Picture 2" descr="Image result for PRIVATE SECTOR">
            <a:extLst>
              <a:ext uri="{FF2B5EF4-FFF2-40B4-BE49-F238E27FC236}">
                <a16:creationId xmlns:a16="http://schemas.microsoft.com/office/drawing/2014/main" id="{171D73DF-236F-4B87-ACA0-C0284CC094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2016224" cy="120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74F2-95AE-4950-8BE1-6B8BAB13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12976"/>
            <a:ext cx="2016224" cy="134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BDD7A-F760-4ED4-AD6E-C6EBD0DFD63D}"/>
              </a:ext>
            </a:extLst>
          </p:cNvPr>
          <p:cNvSpPr txBox="1"/>
          <p:nvPr/>
        </p:nvSpPr>
        <p:spPr>
          <a:xfrm>
            <a:off x="3203848" y="191683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30% Private Sector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BFC21-60A2-4063-94A7-CED1B69DD809}"/>
              </a:ext>
            </a:extLst>
          </p:cNvPr>
          <p:cNvSpPr txBox="1"/>
          <p:nvPr/>
        </p:nvSpPr>
        <p:spPr>
          <a:xfrm>
            <a:off x="3194542" y="349847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50% Private Sector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F2543-DB1B-46EF-9040-92EC33F3FC2C}"/>
              </a:ext>
            </a:extLst>
          </p:cNvPr>
          <p:cNvSpPr txBox="1"/>
          <p:nvPr/>
        </p:nvSpPr>
        <p:spPr>
          <a:xfrm>
            <a:off x="684242" y="5085184"/>
            <a:ext cx="5788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Grant amount at application stage cannot be exceeded</a:t>
            </a:r>
          </a:p>
          <a:p>
            <a:endParaRPr lang="en-IE" dirty="0"/>
          </a:p>
          <a:p>
            <a:r>
              <a:rPr lang="en-IE" altLang="en-US" sz="1800" dirty="0"/>
              <a:t>Tipp Energy - €9M drawn down from SEAI since 2010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5331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49BD7F3-68B9-4B5C-A54B-5D6D4C980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/>
              <a:t>SEAI Evaluation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5F392716-79A6-43E1-857B-612E437C88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125538"/>
            <a:ext cx="8642350" cy="4895850"/>
          </a:xfrm>
        </p:spPr>
        <p:txBody>
          <a:bodyPr/>
          <a:lstStyle/>
          <a:p>
            <a:endParaRPr lang="en-IE" altLang="en-US"/>
          </a:p>
          <a:p>
            <a:endParaRPr lang="en-IE" altLang="en-US"/>
          </a:p>
        </p:txBody>
      </p:sp>
      <p:pic>
        <p:nvPicPr>
          <p:cNvPr id="12292" name="Picture 1">
            <a:extLst>
              <a:ext uri="{FF2B5EF4-FFF2-40B4-BE49-F238E27FC236}">
                <a16:creationId xmlns:a16="http://schemas.microsoft.com/office/drawing/2014/main" id="{6F1286FA-D448-4DDF-A23A-1B91F271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47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6A90-E774-4E2F-9C93-8D4D953E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Gurteen</a:t>
            </a:r>
            <a:r>
              <a:rPr lang="en-IE" dirty="0"/>
              <a:t> </a:t>
            </a:r>
            <a:r>
              <a:rPr lang="en-IE" dirty="0" err="1"/>
              <a:t>Agri</a:t>
            </a:r>
            <a:r>
              <a:rPr lang="en-IE" dirty="0"/>
              <a:t> College</a:t>
            </a:r>
          </a:p>
        </p:txBody>
      </p:sp>
      <p:pic>
        <p:nvPicPr>
          <p:cNvPr id="1026" name="Picture 2" descr="https://media.licdn.com/media-proxy/ext?w=800&amp;h=800&amp;hash=AEl6SXzqVVev6Zur5lP9ZWqeHkM%3D&amp;ora=1%2CaFBCTXdkRmpGL2lvQUFBPQ%2CxAVta9Er0Vinkhwfjw8177yE41y87UNCVordEGXyD3u0qYrdfyO4K8Xff-GiuQwWfSQclFU2efKhRzSzD8Luft7tKN1wg5DscI27dA4BYBI3iSdF_NQ8">
            <a:extLst>
              <a:ext uri="{FF2B5EF4-FFF2-40B4-BE49-F238E27FC236}">
                <a16:creationId xmlns:a16="http://schemas.microsoft.com/office/drawing/2014/main" id="{327CAF1B-34E3-4859-AD34-A57D11F2D4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125538"/>
            <a:ext cx="65278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BCBA-4047-4A29-800A-9C3C41C2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115888"/>
            <a:ext cx="6624587" cy="936848"/>
          </a:xfrm>
        </p:spPr>
        <p:txBody>
          <a:bodyPr/>
          <a:lstStyle/>
          <a:p>
            <a:r>
              <a:rPr lang="en-IE" dirty="0"/>
              <a:t>GUTEEN AGRICULTURAL COLLEGE</a:t>
            </a:r>
          </a:p>
        </p:txBody>
      </p:sp>
      <p:pic>
        <p:nvPicPr>
          <p:cNvPr id="5" name="Content Placeholder 4" descr="A large empty room&#10;&#10;Description generated with high confidence">
            <a:extLst>
              <a:ext uri="{FF2B5EF4-FFF2-40B4-BE49-F238E27FC236}">
                <a16:creationId xmlns:a16="http://schemas.microsoft.com/office/drawing/2014/main" id="{6B8EED1B-0FB8-4AAA-8F86-BE2883AA8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682707"/>
            <a:ext cx="8642350" cy="3781511"/>
          </a:xfrm>
        </p:spPr>
      </p:pic>
    </p:spTree>
    <p:extLst>
      <p:ext uri="{BB962C8B-B14F-4D97-AF65-F5344CB8AC3E}">
        <p14:creationId xmlns:p14="http://schemas.microsoft.com/office/powerpoint/2010/main" val="45996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7CE1-02B9-40EB-971A-7DA3D566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New LED Lighting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35EF70-BFE7-4453-A638-AE310BB4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905" y="1125538"/>
            <a:ext cx="734019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D80-BD28-46ED-A4E1-16FCCEA6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Scouts Hall Nenagh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464F49-0E16-4BEA-B806-BA010EA16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6056" y="1125538"/>
            <a:ext cx="367188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1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6C0C-726E-4A60-830B-BC5DCB8E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6D89-1FD5-4894-8FD0-913A97C66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8642350" cy="5543822"/>
          </a:xfrm>
        </p:spPr>
        <p:txBody>
          <a:bodyPr/>
          <a:lstStyle/>
          <a:p>
            <a:r>
              <a:rPr lang="en-IE" dirty="0"/>
              <a:t>&lt; €1000 per kW</a:t>
            </a:r>
          </a:p>
          <a:p>
            <a:r>
              <a:rPr lang="en-IE" dirty="0"/>
              <a:t>&lt;€50,000 for 50kW</a:t>
            </a:r>
          </a:p>
          <a:p>
            <a:endParaRPr lang="en-IE" dirty="0"/>
          </a:p>
          <a:p>
            <a:r>
              <a:rPr lang="en-IE" dirty="0"/>
              <a:t>50kW * .10 = 5kW</a:t>
            </a:r>
          </a:p>
          <a:p>
            <a:r>
              <a:rPr lang="en-IE" dirty="0"/>
              <a:t>5*8760 = 43,800kW</a:t>
            </a:r>
          </a:p>
          <a:p>
            <a:endParaRPr lang="en-IE" dirty="0"/>
          </a:p>
          <a:p>
            <a:r>
              <a:rPr lang="en-IE" dirty="0"/>
              <a:t>43,800 * 0.15 = €6,570</a:t>
            </a:r>
          </a:p>
          <a:p>
            <a:r>
              <a:rPr lang="en-IE" dirty="0"/>
              <a:t>€50,000/€6,570 = 7.6 years</a:t>
            </a:r>
          </a:p>
          <a:p>
            <a:r>
              <a:rPr lang="en-IE" dirty="0"/>
              <a:t>7.6*.7=5.32 years simple pay back</a:t>
            </a:r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4024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7775575" y="0"/>
            <a:ext cx="1368425" cy="631825"/>
            <a:chOff x="3878" y="210"/>
            <a:chExt cx="1629" cy="806"/>
          </a:xfrm>
        </p:grpSpPr>
        <p:pic>
          <p:nvPicPr>
            <p:cNvPr id="5130" name="Picture 4" descr="sola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10"/>
              <a:ext cx="408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5" descr="wi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210"/>
              <a:ext cx="45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6" descr="watermi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" y="210"/>
              <a:ext cx="403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7" descr="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" y="210"/>
              <a:ext cx="404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8" descr="bul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618"/>
              <a:ext cx="403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9" descr="pipeinsulat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618"/>
              <a:ext cx="403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0" descr="switc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618"/>
              <a:ext cx="404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1" descr="insula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" y="618"/>
              <a:ext cx="408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Picture 12" descr="TEA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35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4"/>
          <p:cNvSpPr txBox="1">
            <a:spLocks noChangeArrowheads="1"/>
          </p:cNvSpPr>
          <p:nvPr/>
        </p:nvSpPr>
        <p:spPr bwMode="auto">
          <a:xfrm>
            <a:off x="2339975" y="765175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6" name="Text Box 15"/>
          <p:cNvSpPr txBox="1">
            <a:spLocks noChangeArrowheads="1"/>
          </p:cNvSpPr>
          <p:nvPr/>
        </p:nvSpPr>
        <p:spPr bwMode="auto">
          <a:xfrm>
            <a:off x="1403350" y="234950"/>
            <a:ext cx="619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Climate Change Reality</a:t>
            </a:r>
          </a:p>
        </p:txBody>
      </p:sp>
      <p:sp>
        <p:nvSpPr>
          <p:cNvPr id="5127" name="Rectangle 16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923925"/>
            <a:ext cx="8696325" cy="1355725"/>
          </a:xfrm>
        </p:spPr>
        <p:txBody>
          <a:bodyPr/>
          <a:lstStyle/>
          <a:p>
            <a:pPr eaLnBrk="1" hangingPunct="1"/>
            <a:r>
              <a:rPr lang="en-GB" altLang="en-US" sz="2000"/>
              <a:t>“The latest science makes it clear that the world needs to reach zero carbon emissions globally by 2050 to maximise chances of staying below 2 degrees and to make 1.5 degrees feasible,”… Mary Robinson, NUI maynooth, Summer 2015.</a:t>
            </a:r>
          </a:p>
        </p:txBody>
      </p:sp>
      <p:sp>
        <p:nvSpPr>
          <p:cNvPr id="5129" name="TextBox 1"/>
          <p:cNvSpPr txBox="1">
            <a:spLocks noChangeArrowheads="1"/>
          </p:cNvSpPr>
          <p:nvPr/>
        </p:nvSpPr>
        <p:spPr bwMode="auto">
          <a:xfrm>
            <a:off x="179388" y="2492375"/>
            <a:ext cx="345598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altLang="en-US" dirty="0"/>
              <a:t>Paris: “long term &lt;2.0°C” / ”or 1.5°C”* 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dirty="0"/>
              <a:t>FEB 2016 is 1.55°C-1.75°C*  - Nasa </a:t>
            </a:r>
          </a:p>
          <a:p>
            <a:pPr eaLnBrk="1" hangingPunct="1">
              <a:buFont typeface="Arial" charset="0"/>
              <a:buChar char="•"/>
            </a:pPr>
            <a:r>
              <a:rPr lang="en-IE" altLang="en-US" dirty="0"/>
              <a:t>White Paper: 80%-95% CO</a:t>
            </a:r>
            <a:r>
              <a:rPr lang="en-IE" altLang="en-US" baseline="-25000" dirty="0"/>
              <a:t>2</a:t>
            </a:r>
            <a:r>
              <a:rPr lang="en-IE" altLang="en-US" dirty="0"/>
              <a:t> by 2050</a:t>
            </a:r>
          </a:p>
          <a:p>
            <a:pPr eaLnBrk="1" hangingPunct="1">
              <a:buFont typeface="Arial" charset="0"/>
              <a:buChar char="•"/>
            </a:pPr>
            <a:endParaRPr lang="en-IE" altLang="en-US" dirty="0"/>
          </a:p>
          <a:p>
            <a:pPr marL="0" indent="0" eaLnBrk="1" hangingPunct="1"/>
            <a:r>
              <a:rPr lang="en-IE" altLang="en-US" dirty="0"/>
              <a:t>Energy costs are a driver, but so should climate change for anyone with any moral compass.</a:t>
            </a:r>
          </a:p>
          <a:p>
            <a:pPr eaLnBrk="1" hangingPunct="1">
              <a:buFont typeface="Arial" charset="0"/>
              <a:buChar char="•"/>
            </a:pPr>
            <a:endParaRPr lang="en-IE" altLang="en-US" dirty="0"/>
          </a:p>
          <a:p>
            <a:pPr marL="0" indent="0" eaLnBrk="1" hangingPunct="1"/>
            <a:r>
              <a:rPr lang="en-IE" altLang="en-US" dirty="0"/>
              <a:t>*</a:t>
            </a:r>
            <a:r>
              <a:rPr lang="en-GB" altLang="en-US" dirty="0"/>
              <a:t>above pre-industrial levels</a:t>
            </a:r>
          </a:p>
          <a:p>
            <a:pPr marL="0" indent="0" eaLnBrk="1" hangingPunct="1"/>
            <a:endParaRPr lang="en-IE" altLang="en-US" dirty="0"/>
          </a:p>
        </p:txBody>
      </p:sp>
      <p:pic>
        <p:nvPicPr>
          <p:cNvPr id="3074" name="Picture 2" descr="Image result for hurricane ophelia">
            <a:extLst>
              <a:ext uri="{FF2B5EF4-FFF2-40B4-BE49-F238E27FC236}">
                <a16:creationId xmlns:a16="http://schemas.microsoft.com/office/drawing/2014/main" id="{3D426AA6-7BA4-4DCB-9FA3-251DE28D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634" y="2521778"/>
            <a:ext cx="4622055" cy="307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0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IE" altLang="en-US" sz="2400" dirty="0"/>
              <a:t>Government Energy Efficiency Obligations Scheme (EEOS).</a:t>
            </a:r>
          </a:p>
          <a:p>
            <a:pPr>
              <a:defRPr/>
            </a:pPr>
            <a:r>
              <a:rPr lang="en-IE" altLang="en-US" sz="2400" dirty="0"/>
              <a:t>Energy savings in terms of primary energy kWh</a:t>
            </a:r>
          </a:p>
          <a:p>
            <a:pPr>
              <a:defRPr/>
            </a:pPr>
            <a:r>
              <a:rPr lang="en-IE" altLang="en-US" sz="2400" dirty="0"/>
              <a:t>‘validated credits’ means savings which have been reviewed by SEAI and are countable against the obligated party’s annual targets; </a:t>
            </a:r>
          </a:p>
          <a:p>
            <a:pPr>
              <a:defRPr/>
            </a:pPr>
            <a:r>
              <a:rPr lang="en-IE" altLang="en-US" sz="2400" dirty="0"/>
              <a:t>Agreement with Obligated Party must be in place prior to undertaking the measures\</a:t>
            </a:r>
          </a:p>
          <a:p>
            <a:pPr>
              <a:defRPr/>
            </a:pPr>
            <a:r>
              <a:rPr lang="en-IE" altLang="en-US" sz="2400" dirty="0"/>
              <a:t>Tipperary Energy Agency 2012-2016 C. €1M brokered.</a:t>
            </a:r>
          </a:p>
          <a:p>
            <a:pPr>
              <a:defRPr/>
            </a:pPr>
            <a:r>
              <a:rPr lang="en-IE" sz="2400" dirty="0"/>
              <a:t>Selling any energy saving product =&gt; use credits to increase profit or volume.</a:t>
            </a:r>
          </a:p>
        </p:txBody>
      </p:sp>
    </p:spTree>
    <p:extLst>
      <p:ext uri="{BB962C8B-B14F-4D97-AF65-F5344CB8AC3E}">
        <p14:creationId xmlns:p14="http://schemas.microsoft.com/office/powerpoint/2010/main" val="3741170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F1BA-569D-47B8-A910-CF4BF025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115888"/>
            <a:ext cx="6048523" cy="864840"/>
          </a:xfrm>
        </p:spPr>
        <p:txBody>
          <a:bodyPr/>
          <a:lstStyle/>
          <a:p>
            <a:r>
              <a:rPr lang="en-IE" dirty="0"/>
              <a:t> Renewable Electricity</a:t>
            </a:r>
            <a:br>
              <a:rPr lang="en-IE" dirty="0"/>
            </a:br>
            <a:r>
              <a:rPr lang="en-IE" dirty="0"/>
              <a:t>Support Scheme (RESS)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00C3E-D43B-43F9-85AB-B2490A7BF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r>
              <a:rPr lang="en-IE" dirty="0"/>
              <a:t>Assist Ireland in meeting it’s 40% renewable electricity target by</a:t>
            </a:r>
          </a:p>
          <a:p>
            <a:endParaRPr lang="en-IE" dirty="0"/>
          </a:p>
          <a:p>
            <a:r>
              <a:rPr lang="en-IE" dirty="0"/>
              <a:t>4th September released the consultation paper on the development of the new Renewable Electricity Support Scheme (RESS)</a:t>
            </a:r>
          </a:p>
        </p:txBody>
      </p:sp>
    </p:spTree>
    <p:extLst>
      <p:ext uri="{BB962C8B-B14F-4D97-AF65-F5344CB8AC3E}">
        <p14:creationId xmlns:p14="http://schemas.microsoft.com/office/powerpoint/2010/main" val="289596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CEAE-3D45-4F2E-8E32-C3CBCA24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Auction Process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BB42CE-DCED-4293-8FFF-12B05017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60" y="1844824"/>
            <a:ext cx="7879794" cy="38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5574-88E8-4B7B-974E-49E83F78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AC2CB-F5FE-4F1D-BDAE-4F31F1B16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12% target of heat derived from renewable energy sources by 2020. (2016 -6.6%)</a:t>
            </a:r>
          </a:p>
          <a:p>
            <a:endParaRPr lang="en-IE" dirty="0"/>
          </a:p>
          <a:p>
            <a:r>
              <a:rPr lang="en-IE" dirty="0"/>
              <a:t>The scheme is aimed at encouraging industrial and commercial heat users.</a:t>
            </a:r>
          </a:p>
          <a:p>
            <a:r>
              <a:rPr lang="en-IE" dirty="0"/>
              <a:t>Cover additional costs of generating heat from renewable sources by providing a payment on a ‘per unit of energy produced’ basis.</a:t>
            </a:r>
          </a:p>
        </p:txBody>
      </p:sp>
    </p:spTree>
    <p:extLst>
      <p:ext uri="{BB962C8B-B14F-4D97-AF65-F5344CB8AC3E}">
        <p14:creationId xmlns:p14="http://schemas.microsoft.com/office/powerpoint/2010/main" val="354044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z="3600"/>
              <a:t>Best Practice guides</a:t>
            </a:r>
            <a:endParaRPr lang="en-US" altLang="en-US" sz="360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IE" altLang="en-US" dirty="0"/>
              <a:t>NEVER be stuck for information on energy saving!</a:t>
            </a:r>
          </a:p>
          <a:p>
            <a:pPr eaLnBrk="1" hangingPunct="1"/>
            <a:r>
              <a:rPr lang="en-IE" altLang="en-US" dirty="0"/>
              <a:t>Best practice guides available free</a:t>
            </a:r>
          </a:p>
          <a:p>
            <a:pPr eaLnBrk="1" hangingPunct="1"/>
            <a:r>
              <a:rPr lang="en-IE" altLang="en-US" dirty="0"/>
              <a:t>Almost every industry has commissioned guide/ study/ case study</a:t>
            </a:r>
          </a:p>
          <a:p>
            <a:pPr eaLnBrk="1" hangingPunct="1"/>
            <a:r>
              <a:rPr lang="en-IE" altLang="en-US" dirty="0"/>
              <a:t>Written for the industry</a:t>
            </a:r>
          </a:p>
          <a:p>
            <a:pPr eaLnBrk="1" hangingPunct="1"/>
            <a:r>
              <a:rPr lang="en-IE" altLang="en-US" dirty="0"/>
              <a:t>Ireland (SEAI), UK (Carbon Trust)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005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125538"/>
            <a:ext cx="496887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5113" indent="-265113" eaLnBrk="1" hangingPunct="1">
              <a:defRPr/>
            </a:pPr>
            <a:r>
              <a:rPr lang="en-IE" altLang="en-US" sz="2000" dirty="0"/>
              <a:t>Non profit, public good social enterprise</a:t>
            </a:r>
          </a:p>
          <a:p>
            <a:pPr marL="265113" indent="-265113" eaLnBrk="1" hangingPunct="1">
              <a:defRPr/>
            </a:pPr>
            <a:r>
              <a:rPr lang="en-IE" altLang="en-US" sz="2000" dirty="0"/>
              <a:t>Energy management, renewable energy and energy efficiency.</a:t>
            </a:r>
          </a:p>
          <a:p>
            <a:pPr marL="265113" indent="-265113" eaLnBrk="1" hangingPunct="1">
              <a:defRPr/>
            </a:pPr>
            <a:r>
              <a:rPr lang="en-IE" altLang="en-US" sz="2000" dirty="0"/>
              <a:t>Public good consultancy, Market development actions, private sector consultancy</a:t>
            </a:r>
          </a:p>
          <a:p>
            <a:pPr marL="265113" indent="-265113" eaLnBrk="1" hangingPunct="1">
              <a:defRPr/>
            </a:pPr>
            <a:r>
              <a:rPr lang="en-IE" altLang="en-US" sz="2000" dirty="0"/>
              <a:t>Energy audits, feasibility, implementation, design, project management, signoff.</a:t>
            </a:r>
          </a:p>
          <a:p>
            <a:pPr marL="265113" indent="-265113" eaLnBrk="1" hangingPunct="1">
              <a:defRPr/>
            </a:pPr>
            <a:r>
              <a:rPr lang="en-IE" altLang="en-US" sz="2000" dirty="0"/>
              <a:t>Cutting edge expertise </a:t>
            </a:r>
          </a:p>
          <a:p>
            <a:pPr marL="265113" indent="-265113" eaLnBrk="1" hangingPunct="1">
              <a:defRPr/>
            </a:pPr>
            <a:r>
              <a:rPr lang="en-IE" altLang="en-US" sz="2000" dirty="0"/>
              <a:t>16 expert staff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106988" y="1150938"/>
            <a:ext cx="4038600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IE" altLang="en-US" sz="2800" dirty="0"/>
              <a:t>Alan Jackson</a:t>
            </a:r>
          </a:p>
          <a:p>
            <a:pPr eaLnBrk="1" hangingPunct="1"/>
            <a:r>
              <a:rPr lang="en-IE" altLang="en-US" sz="2800" dirty="0"/>
              <a:t>T: 052 7443090</a:t>
            </a:r>
          </a:p>
          <a:p>
            <a:pPr eaLnBrk="1" hangingPunct="1"/>
            <a:r>
              <a:rPr lang="en-IE" altLang="en-US" sz="2800" dirty="0"/>
              <a:t>F: 052 7443012</a:t>
            </a:r>
          </a:p>
          <a:p>
            <a:pPr eaLnBrk="1" hangingPunct="1"/>
            <a:r>
              <a:rPr lang="en-IE" altLang="en-US" sz="2800" dirty="0"/>
              <a:t>E: alan</a:t>
            </a:r>
            <a:r>
              <a:rPr lang="en-IE" altLang="en-US" sz="2800" dirty="0">
                <a:hlinkClick r:id="rId3"/>
              </a:rPr>
              <a:t>@tippenergy.ie</a:t>
            </a:r>
            <a:r>
              <a:rPr lang="en-IE" altLang="en-US" sz="2800" dirty="0"/>
              <a:t>  </a:t>
            </a:r>
          </a:p>
          <a:p>
            <a:pPr eaLnBrk="1" hangingPunct="1"/>
            <a:r>
              <a:rPr lang="en-IE" altLang="en-US" sz="2800" dirty="0">
                <a:solidFill>
                  <a:srgbClr val="333399"/>
                </a:solidFill>
              </a:rPr>
              <a:t>W: tippenergy.ie</a:t>
            </a:r>
          </a:p>
          <a:p>
            <a:pPr eaLnBrk="1" hangingPunct="1"/>
            <a:endParaRPr lang="en-IE" altLang="en-US" sz="2800" dirty="0">
              <a:solidFill>
                <a:srgbClr val="333399"/>
              </a:solidFill>
            </a:endParaRPr>
          </a:p>
        </p:txBody>
      </p:sp>
      <p:sp>
        <p:nvSpPr>
          <p:cNvPr id="55300" name="Rectangle 50"/>
          <p:cNvSpPr>
            <a:spLocks noChangeArrowheads="1"/>
          </p:cNvSpPr>
          <p:nvPr/>
        </p:nvSpPr>
        <p:spPr bwMode="auto">
          <a:xfrm>
            <a:off x="3865563" y="1111250"/>
            <a:ext cx="1419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>
              <a:solidFill>
                <a:srgbClr val="000000"/>
              </a:solidFill>
            </a:endParaRPr>
          </a:p>
        </p:txBody>
      </p:sp>
      <p:sp>
        <p:nvSpPr>
          <p:cNvPr id="55303" name="Text Box 62"/>
          <p:cNvSpPr txBox="1">
            <a:spLocks noChangeArrowheads="1"/>
          </p:cNvSpPr>
          <p:nvPr/>
        </p:nvSpPr>
        <p:spPr bwMode="auto">
          <a:xfrm>
            <a:off x="1331913" y="5516563"/>
            <a:ext cx="6264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IE" altLang="en-US" sz="2800" b="1">
                <a:solidFill>
                  <a:srgbClr val="FF0B05"/>
                </a:solidFill>
              </a:rPr>
              <a:t>Thanks for your time.  Questions??</a:t>
            </a:r>
          </a:p>
        </p:txBody>
      </p:sp>
    </p:spTree>
    <p:extLst>
      <p:ext uri="{BB962C8B-B14F-4D97-AF65-F5344CB8AC3E}">
        <p14:creationId xmlns:p14="http://schemas.microsoft.com/office/powerpoint/2010/main" val="68610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1">
            <a:extLst>
              <a:ext uri="{FF2B5EF4-FFF2-40B4-BE49-F238E27FC236}">
                <a16:creationId xmlns:a16="http://schemas.microsoft.com/office/drawing/2014/main" id="{EF61403D-F962-4202-A266-D21B662F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n-US"/>
              <a:t>© Tipperary Energy Agency Ltd (ww.tea.ie)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AE68DB48-8615-490E-A1F1-0BE33F9C5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6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15888"/>
            <a:ext cx="5761038" cy="561975"/>
          </a:xfrm>
        </p:spPr>
        <p:txBody>
          <a:bodyPr/>
          <a:lstStyle/>
          <a:p>
            <a:pPr eaLnBrk="1" hangingPunct="1"/>
            <a:r>
              <a:rPr lang="en-US" altLang="en-US" dirty="0"/>
              <a:t>Challenge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091487" cy="45593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None/>
              <a:defRPr/>
            </a:pPr>
            <a:endParaRPr lang="en-GB" altLang="en-US" sz="2800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439025" y="555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90A8C85-E9F3-44A6-9D25-0E796119F1B5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t="1597" b="1597"/>
          <a:stretch>
            <a:fillRect/>
          </a:stretch>
        </p:blipFill>
        <p:spPr bwMode="auto">
          <a:xfrm>
            <a:off x="467544" y="1412875"/>
            <a:ext cx="8151813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1369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15888"/>
            <a:ext cx="5761038" cy="561975"/>
          </a:xfrm>
        </p:spPr>
        <p:txBody>
          <a:bodyPr/>
          <a:lstStyle/>
          <a:p>
            <a:pPr eaLnBrk="1" hangingPunct="1"/>
            <a:r>
              <a:rPr lang="en-US" altLang="en-US" dirty="0"/>
              <a:t>Budget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091487" cy="4559300"/>
          </a:xfrm>
        </p:spPr>
        <p:txBody>
          <a:bodyPr/>
          <a:lstStyle/>
          <a:p>
            <a:r>
              <a:rPr lang="en-IE" b="1" dirty="0"/>
              <a:t>Energy efficiency</a:t>
            </a:r>
          </a:p>
          <a:p>
            <a:r>
              <a:rPr lang="en-IE" dirty="0"/>
              <a:t>Additional €24 million to expand energy efficiency programmes</a:t>
            </a:r>
          </a:p>
          <a:p>
            <a:r>
              <a:rPr lang="en-IE" dirty="0"/>
              <a:t>€100 million spend on energy projects in 2017</a:t>
            </a:r>
          </a:p>
          <a:p>
            <a:r>
              <a:rPr lang="en-IE" dirty="0"/>
              <a:t>€7 million was being allocated to a new renewable heat incentive scheme for 2018.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850"/>
              </a:spcAft>
              <a:buFontTx/>
              <a:buNone/>
              <a:defRPr/>
            </a:pPr>
            <a:endParaRPr lang="en-GB" altLang="en-US" sz="2800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439025" y="555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3289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>
            <a:extLst>
              <a:ext uri="{FF2B5EF4-FFF2-40B4-BE49-F238E27FC236}">
                <a16:creationId xmlns:a16="http://schemas.microsoft.com/office/drawing/2014/main" id="{75F7EC80-F967-4611-BF4F-6F5B4FD5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400"/>
              <a:t>© Tipperary Energy Agency Ltd (ww.tea.ie)</a:t>
            </a:r>
          </a:p>
        </p:txBody>
      </p:sp>
      <p:sp>
        <p:nvSpPr>
          <p:cNvPr id="8195" name="TextBox 2">
            <a:extLst>
              <a:ext uri="{FF2B5EF4-FFF2-40B4-BE49-F238E27FC236}">
                <a16:creationId xmlns:a16="http://schemas.microsoft.com/office/drawing/2014/main" id="{BF98CCA2-0890-4641-8069-7E47BE7E4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400051"/>
            <a:ext cx="5975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 b="1" dirty="0">
                <a:solidFill>
                  <a:schemeClr val="bg1"/>
                </a:solidFill>
              </a:rPr>
              <a:t>What is the Covenant of Mayors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2A8D6-6621-43CA-B185-E5B8A3BD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133600"/>
            <a:ext cx="6985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IE" altLang="en-US" sz="2400"/>
              <a:t>The Covenant of Mayors is a European initiative by which towns, cities and regions voluntarily commit to reducing their CO2 emissions beyond this 20 % target.</a:t>
            </a:r>
            <a:endParaRPr lang="en-IE" altLang="en-US" b="1"/>
          </a:p>
        </p:txBody>
      </p:sp>
    </p:spTree>
    <p:extLst>
      <p:ext uri="{BB962C8B-B14F-4D97-AF65-F5344CB8AC3E}">
        <p14:creationId xmlns:p14="http://schemas.microsoft.com/office/powerpoint/2010/main" val="159888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>
            <a:extLst>
              <a:ext uri="{FF2B5EF4-FFF2-40B4-BE49-F238E27FC236}">
                <a16:creationId xmlns:a16="http://schemas.microsoft.com/office/drawing/2014/main" id="{8E8C68B7-24EB-49BE-A0F8-8BF35157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400"/>
              <a:t>© Tipperary Energy Agency Ltd (ww.tea.ie)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ABA29-FCE0-4ABD-93F0-A49B6967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4" b="315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9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7B06A-F58B-4B9D-8CC9-1E1F8835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24744"/>
            <a:ext cx="6276975" cy="4781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E051E-A7AC-4E1A-9200-EB8E13B83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32656"/>
            <a:ext cx="337078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 b="1" dirty="0">
                <a:solidFill>
                  <a:schemeClr val="bg1"/>
                </a:solidFill>
              </a:rPr>
              <a:t>Sustainable Tipp</a:t>
            </a:r>
          </a:p>
        </p:txBody>
      </p:sp>
    </p:spTree>
    <p:extLst>
      <p:ext uri="{BB962C8B-B14F-4D97-AF65-F5344CB8AC3E}">
        <p14:creationId xmlns:p14="http://schemas.microsoft.com/office/powerpoint/2010/main" val="3075004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31E499-9F15-433C-B610-0247B938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96752"/>
            <a:ext cx="3924300" cy="5172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C0B2-34E4-4FA0-A785-CBE1E2DE7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690" y="260648"/>
            <a:ext cx="34689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0041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 Template">
  <a:themeElements>
    <a:clrScheme name="Powerpoint presentati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 presentation Template">
  <a:themeElements>
    <a:clrScheme name="Powerpoint presentati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4067</TotalTime>
  <Words>862</Words>
  <Application>Microsoft Office PowerPoint</Application>
  <PresentationFormat>On-screen Show (4:3)</PresentationFormat>
  <Paragraphs>124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Unicode MS</vt:lpstr>
      <vt:lpstr>MS PGothic</vt:lpstr>
      <vt:lpstr>Arial</vt:lpstr>
      <vt:lpstr>Tahoma</vt:lpstr>
      <vt:lpstr>Times New Roman</vt:lpstr>
      <vt:lpstr>Powerpoint presentation Template</vt:lpstr>
      <vt:lpstr>1_Powerpoint presentation Template</vt:lpstr>
      <vt:lpstr>PowerPoint Presentation</vt:lpstr>
      <vt:lpstr>PowerPoint Presentation</vt:lpstr>
      <vt:lpstr>PowerPoint Presentation</vt:lpstr>
      <vt:lpstr>Challenge</vt:lpstr>
      <vt:lpstr>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Audit</vt:lpstr>
      <vt:lpstr>Energy Audits</vt:lpstr>
      <vt:lpstr>BEC Available Funding</vt:lpstr>
      <vt:lpstr>SEAI Evaluation</vt:lpstr>
      <vt:lpstr>Gurteen Agri College</vt:lpstr>
      <vt:lpstr>GUTEEN AGRICULTURAL COLLEGE</vt:lpstr>
      <vt:lpstr>New LED Lighting</vt:lpstr>
      <vt:lpstr>Scouts Hall Nenagh</vt:lpstr>
      <vt:lpstr>PV</vt:lpstr>
      <vt:lpstr>EEOS</vt:lpstr>
      <vt:lpstr> Renewable Electricity Support Scheme (RESS)</vt:lpstr>
      <vt:lpstr>Auction Process</vt:lpstr>
      <vt:lpstr>RHI</vt:lpstr>
      <vt:lpstr>Best Practice guides</vt:lpstr>
      <vt:lpstr>PowerPoint Presentation</vt:lpstr>
    </vt:vector>
  </TitlesOfParts>
  <Company>Tipperary Energy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 Mooney</dc:creator>
  <cp:lastModifiedBy>Alan Jackson</cp:lastModifiedBy>
  <cp:revision>203</cp:revision>
  <cp:lastPrinted>2015-03-05T10:42:23Z</cp:lastPrinted>
  <dcterms:created xsi:type="dcterms:W3CDTF">2005-09-29T16:51:47Z</dcterms:created>
  <dcterms:modified xsi:type="dcterms:W3CDTF">2017-10-26T08:17:59Z</dcterms:modified>
</cp:coreProperties>
</file>