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8"/>
  </p:notesMasterIdLst>
  <p:handoutMasterIdLst>
    <p:handoutMasterId r:id="rId9"/>
  </p:handoutMasterIdLst>
  <p:sldIdLst>
    <p:sldId id="256" r:id="rId2"/>
    <p:sldId id="362" r:id="rId3"/>
    <p:sldId id="361" r:id="rId4"/>
    <p:sldId id="381" r:id="rId5"/>
    <p:sldId id="382" r:id="rId6"/>
    <p:sldId id="311" r:id="rId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01" autoAdjust="0"/>
    <p:restoredTop sz="9466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99E3A8-E169-4AD0-9DC0-CCF775048F8C}" type="datetimeFigureOut">
              <a:rPr lang="en-IE"/>
              <a:pPr>
                <a:defRPr/>
              </a:pPr>
              <a:t>25/10/2017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6A260D-CA63-4DDE-AA14-695F46F4065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71D1B-24AF-446F-BDB4-EA020B794FCE}" type="datetimeFigureOut">
              <a:rPr lang="en-IE" smtClean="0"/>
              <a:pPr/>
              <a:t>25/10/2017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FFE55-F429-4F7F-8A62-96F01F14312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1C617C-CB8B-4095-9A2F-79BD7E901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B58C-3559-4FEF-AD35-B8C183B93E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D25C-919D-4690-8FCB-C64FD90AAF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53990-98EC-428C-B3CC-314E9F4F9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CBFA-6DA4-4751-BEF5-5CC06D7543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314F06-3606-483F-ACBF-B8A7D162E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E09F-B398-4E97-891E-910D1C0E0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75E682-6562-47F1-899D-E7649D2AE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18E6-9FEF-4ABB-A3CB-5FF411AED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2F02-B803-4D57-964D-DF8890AE3C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16D968-5CF8-47AF-9413-472B71F41C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C840E21-F6E8-44C9-8F94-42BC48D99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E16A66-7E6E-4BAF-8079-DF2982D15E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4" r:id="rId2"/>
    <p:sldLayoutId id="2147483941" r:id="rId3"/>
    <p:sldLayoutId id="2147483935" r:id="rId4"/>
    <p:sldLayoutId id="2147483942" r:id="rId5"/>
    <p:sldLayoutId id="2147483936" r:id="rId6"/>
    <p:sldLayoutId id="2147483937" r:id="rId7"/>
    <p:sldLayoutId id="2147483943" r:id="rId8"/>
    <p:sldLayoutId id="2147483944" r:id="rId9"/>
    <p:sldLayoutId id="2147483938" r:id="rId10"/>
    <p:sldLayoutId id="2147483939" r:id="rId11"/>
    <p:sldLayoutId id="21474839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merit.ie/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garet.murphy@srwmo.i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jpeg"/><Relationship Id="rId4" Type="http://schemas.openxmlformats.org/officeDocument/2006/relationships/hyperlink" Target="http://www.srwmo.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916113"/>
            <a:ext cx="7604646" cy="2209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dirty="0" smtClean="0"/>
              <a:t> </a:t>
            </a:r>
            <a:endParaRPr lang="en-GB" sz="4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267200"/>
            <a:ext cx="8164512" cy="1752600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en-IE" sz="2800" b="1" dirty="0" smtClean="0"/>
              <a:t>Southern </a:t>
            </a:r>
            <a:r>
              <a:rPr lang="en-IE" sz="2800" b="1" dirty="0" smtClean="0"/>
              <a:t>Region Waste Management Office</a:t>
            </a:r>
          </a:p>
          <a:p>
            <a:pPr marR="0" algn="l" eaLnBrk="1" hangingPunct="1">
              <a:lnSpc>
                <a:spcPct val="90000"/>
              </a:lnSpc>
            </a:pPr>
            <a:endParaRPr lang="en-IE" sz="2800" b="1" dirty="0" smtClean="0"/>
          </a:p>
        </p:txBody>
      </p:sp>
      <p:pic>
        <p:nvPicPr>
          <p:cNvPr id="9220" name="Picture 6" descr="Southern_Waste_Region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928670"/>
            <a:ext cx="30148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IE" sz="2400" b="1" dirty="0" smtClean="0">
                <a:solidFill>
                  <a:schemeClr val="tx2"/>
                </a:solidFill>
              </a:rPr>
              <a:t>Ten local authorities:</a:t>
            </a:r>
          </a:p>
          <a:p>
            <a:pPr eaLnBrk="1" hangingPunct="1">
              <a:defRPr/>
            </a:pPr>
            <a:r>
              <a:rPr lang="en-IE" sz="2400" b="1" dirty="0" smtClean="0">
                <a:solidFill>
                  <a:schemeClr val="tx2"/>
                </a:solidFill>
              </a:rPr>
              <a:t>Carlow</a:t>
            </a:r>
          </a:p>
          <a:p>
            <a:pPr eaLnBrk="1" hangingPunct="1">
              <a:defRPr/>
            </a:pPr>
            <a:r>
              <a:rPr lang="en-IE" sz="2400" b="1" dirty="0" smtClean="0">
                <a:solidFill>
                  <a:schemeClr val="tx2"/>
                </a:solidFill>
              </a:rPr>
              <a:t>Clare</a:t>
            </a:r>
          </a:p>
          <a:p>
            <a:pPr eaLnBrk="1" hangingPunct="1">
              <a:defRPr/>
            </a:pPr>
            <a:r>
              <a:rPr lang="en-IE" sz="2400" b="1" dirty="0" smtClean="0">
                <a:solidFill>
                  <a:schemeClr val="tx2"/>
                </a:solidFill>
              </a:rPr>
              <a:t>Cork City</a:t>
            </a:r>
          </a:p>
          <a:p>
            <a:pPr eaLnBrk="1" hangingPunct="1">
              <a:defRPr/>
            </a:pPr>
            <a:r>
              <a:rPr lang="en-IE" sz="2400" b="1" dirty="0" smtClean="0">
                <a:solidFill>
                  <a:schemeClr val="tx2"/>
                </a:solidFill>
              </a:rPr>
              <a:t>Cork County</a:t>
            </a:r>
          </a:p>
          <a:p>
            <a:pPr eaLnBrk="1" hangingPunct="1">
              <a:defRPr/>
            </a:pPr>
            <a:r>
              <a:rPr lang="en-IE" sz="2400" b="1" dirty="0" smtClean="0">
                <a:solidFill>
                  <a:schemeClr val="tx2"/>
                </a:solidFill>
              </a:rPr>
              <a:t>Kerry</a:t>
            </a:r>
          </a:p>
          <a:p>
            <a:pPr eaLnBrk="1" hangingPunct="1">
              <a:defRPr/>
            </a:pPr>
            <a:r>
              <a:rPr lang="en-IE" sz="2400" b="1" dirty="0" smtClean="0">
                <a:solidFill>
                  <a:schemeClr val="tx2"/>
                </a:solidFill>
              </a:rPr>
              <a:t>Kilkenny</a:t>
            </a:r>
          </a:p>
          <a:p>
            <a:pPr eaLnBrk="1" hangingPunct="1">
              <a:defRPr/>
            </a:pPr>
            <a:r>
              <a:rPr lang="en-IE" sz="2400" b="1" dirty="0" smtClean="0">
                <a:solidFill>
                  <a:schemeClr val="tx2"/>
                </a:solidFill>
              </a:rPr>
              <a:t>Limerick  (Joint Lead)</a:t>
            </a:r>
          </a:p>
          <a:p>
            <a:pPr eaLnBrk="1" hangingPunct="1">
              <a:defRPr/>
            </a:pPr>
            <a:r>
              <a:rPr lang="en-IE" sz="2400" b="1" dirty="0" smtClean="0">
                <a:solidFill>
                  <a:schemeClr val="tx2"/>
                </a:solidFill>
              </a:rPr>
              <a:t>Tipperary (Joint Lead)</a:t>
            </a:r>
          </a:p>
          <a:p>
            <a:pPr eaLnBrk="1" hangingPunct="1">
              <a:defRPr/>
            </a:pPr>
            <a:r>
              <a:rPr lang="en-IE" sz="2400" b="1" dirty="0" smtClean="0">
                <a:solidFill>
                  <a:schemeClr val="tx2"/>
                </a:solidFill>
              </a:rPr>
              <a:t>Waterford</a:t>
            </a:r>
          </a:p>
          <a:p>
            <a:pPr eaLnBrk="1" hangingPunct="1">
              <a:defRPr/>
            </a:pPr>
            <a:r>
              <a:rPr lang="en-IE" sz="2400" b="1" dirty="0" smtClean="0">
                <a:solidFill>
                  <a:schemeClr val="tx2"/>
                </a:solidFill>
              </a:rPr>
              <a:t>Wexford</a:t>
            </a:r>
          </a:p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Southern Region </a:t>
            </a:r>
            <a:br>
              <a:rPr lang="en-IE" sz="3200" dirty="0" smtClean="0"/>
            </a:br>
            <a:r>
              <a:rPr lang="en-IE" sz="3200" dirty="0" smtClean="0"/>
              <a:t>Waste Management Plan 2015-2021</a:t>
            </a:r>
            <a:endParaRPr lang="en-IE" sz="3200" dirty="0"/>
          </a:p>
        </p:txBody>
      </p:sp>
      <p:pic>
        <p:nvPicPr>
          <p:cNvPr id="9" name="Picture 6" descr="Southern_Waste_Region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429132"/>
            <a:ext cx="2079675" cy="18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943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600" dirty="0" smtClean="0"/>
              <a:t>Waste Prevention</a:t>
            </a:r>
            <a:br>
              <a:rPr lang="en-IE" sz="3600" dirty="0" smtClean="0"/>
            </a:br>
            <a:r>
              <a:rPr lang="en-IE" sz="3600" dirty="0" smtClean="0"/>
              <a:t>&amp; The Circular Economy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28596" y="5357826"/>
            <a:ext cx="4040188" cy="762000"/>
          </a:xfrm>
        </p:spPr>
        <p:txBody>
          <a:bodyPr/>
          <a:lstStyle/>
          <a:p>
            <a:pPr algn="ctr"/>
            <a:r>
              <a:rPr lang="en-IE" dirty="0" smtClean="0"/>
              <a:t>Waste Hierarchy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3438" y="5357826"/>
            <a:ext cx="4041775" cy="762000"/>
          </a:xfrm>
        </p:spPr>
        <p:txBody>
          <a:bodyPr/>
          <a:lstStyle/>
          <a:p>
            <a:pPr algn="ctr"/>
            <a:r>
              <a:rPr lang="en-IE" dirty="0" smtClean="0"/>
              <a:t>Circular Economy</a:t>
            </a:r>
            <a:endParaRPr lang="en-IE" dirty="0"/>
          </a:p>
        </p:txBody>
      </p:sp>
      <p:pic>
        <p:nvPicPr>
          <p:cNvPr id="6" name="Content Placeholder 6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1714488"/>
            <a:ext cx="4041775" cy="300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10" name="Picture 8" descr="Waste Hierarchy Diagra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1928802"/>
            <a:ext cx="3744884" cy="276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Local Authorities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Local Enterprise </a:t>
            </a:r>
            <a:r>
              <a:rPr lang="en-GB" dirty="0" smtClean="0">
                <a:solidFill>
                  <a:schemeClr val="tx2"/>
                </a:solidFill>
              </a:rPr>
              <a:t>Offices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Business Networks e.g. TGBN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Dept of Environment / EPA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Green </a:t>
            </a:r>
            <a:r>
              <a:rPr lang="en-GB" dirty="0" smtClean="0">
                <a:solidFill>
                  <a:schemeClr val="tx2"/>
                </a:solidFill>
              </a:rPr>
              <a:t>Business Programme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SMILE Resource Exchange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EcoMerit</a:t>
            </a:r>
            <a:r>
              <a:rPr lang="en-GB" dirty="0" smtClean="0">
                <a:solidFill>
                  <a:schemeClr val="tx2"/>
                </a:solidFill>
              </a:rPr>
              <a:t> Certification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Enterprise </a:t>
            </a:r>
            <a:r>
              <a:rPr lang="en-GB" dirty="0" smtClean="0">
                <a:solidFill>
                  <a:schemeClr val="tx2"/>
                </a:solidFill>
              </a:rPr>
              <a:t>Ireland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Energy Agencies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/>
              <a:t>......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Southern Waste Region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Links</a:t>
            </a:r>
            <a:endParaRPr lang="en-GB" sz="3200" dirty="0"/>
          </a:p>
        </p:txBody>
      </p:sp>
      <p:pic>
        <p:nvPicPr>
          <p:cNvPr id="6" name="Content Placeholder 14" descr="networking-image-300x200 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0"/>
            <a:ext cx="3571868" cy="24229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2"/>
                </a:solidFill>
              </a:rPr>
              <a:t>Phil </a:t>
            </a:r>
            <a:r>
              <a:rPr lang="en-IE" dirty="0" smtClean="0">
                <a:solidFill>
                  <a:schemeClr val="tx2"/>
                </a:solidFill>
              </a:rPr>
              <a:t>Walker</a:t>
            </a:r>
            <a:endParaRPr lang="en-IE" dirty="0" smtClean="0">
              <a:solidFill>
                <a:schemeClr val="tx2"/>
              </a:solidFill>
            </a:endParaRPr>
          </a:p>
          <a:p>
            <a:pPr lvl="1"/>
            <a:r>
              <a:rPr lang="en-IE" b="1" dirty="0" err="1" smtClean="0">
                <a:solidFill>
                  <a:schemeClr val="tx2"/>
                </a:solidFill>
              </a:rPr>
              <a:t>Econcertive</a:t>
            </a:r>
            <a:endParaRPr lang="en-IE" b="1" dirty="0" smtClean="0">
              <a:solidFill>
                <a:schemeClr val="tx2"/>
              </a:solidFill>
            </a:endParaRPr>
          </a:p>
          <a:p>
            <a:r>
              <a:rPr lang="en-IE" dirty="0" smtClean="0">
                <a:solidFill>
                  <a:schemeClr val="tx2"/>
                </a:solidFill>
              </a:rPr>
              <a:t>Onsite Guidance</a:t>
            </a:r>
          </a:p>
          <a:p>
            <a:r>
              <a:rPr lang="en-IE" dirty="0" smtClean="0">
                <a:solidFill>
                  <a:schemeClr val="tx2"/>
                </a:solidFill>
              </a:rPr>
              <a:t>Follow up advice</a:t>
            </a:r>
          </a:p>
          <a:p>
            <a:r>
              <a:rPr lang="en-IE" b="1" dirty="0" smtClean="0">
                <a:solidFill>
                  <a:schemeClr val="tx2"/>
                </a:solidFill>
              </a:rPr>
              <a:t>Cost Savings</a:t>
            </a:r>
          </a:p>
          <a:p>
            <a:r>
              <a:rPr lang="en-IE" dirty="0" smtClean="0">
                <a:solidFill>
                  <a:schemeClr val="tx2"/>
                </a:solidFill>
              </a:rPr>
              <a:t>Environmental Certification</a:t>
            </a:r>
          </a:p>
          <a:p>
            <a:r>
              <a:rPr lang="en-IE" dirty="0" smtClean="0">
                <a:hlinkClick r:id="rId3"/>
              </a:rPr>
              <a:t>www.ecomerit.ie</a:t>
            </a:r>
            <a:r>
              <a:rPr lang="en-IE" dirty="0" smtClean="0"/>
              <a:t> 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Example of SRWMO Support:</a:t>
            </a:r>
            <a:br>
              <a:rPr lang="en-GB" sz="3200" dirty="0" smtClean="0"/>
            </a:br>
            <a:r>
              <a:rPr lang="en-GB" sz="3200" dirty="0" err="1" smtClean="0"/>
              <a:t>EcoMerit</a:t>
            </a:r>
            <a:r>
              <a:rPr lang="en-GB" sz="3200" dirty="0" smtClean="0"/>
              <a:t> Programme</a:t>
            </a:r>
            <a:endParaRPr lang="en-GB" sz="32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214942" y="1214422"/>
          <a:ext cx="3198275" cy="4525962"/>
        </p:xfrm>
        <a:graphic>
          <a:graphicData uri="http://schemas.openxmlformats.org/presentationml/2006/ole">
            <p:oleObj spid="_x0000_s24578" name="Acrobat Document" r:id="rId4" imgW="5667355" imgH="8020018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IE" sz="4800" dirty="0"/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IE" sz="6000" dirty="0" smtClean="0">
              <a:solidFill>
                <a:schemeClr val="tx2"/>
              </a:solidFill>
            </a:endParaRP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IE" sz="2800" dirty="0"/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2800" dirty="0">
                <a:solidFill>
                  <a:schemeClr val="tx2"/>
                </a:solidFill>
              </a:rPr>
              <a:t>Tel 061 </a:t>
            </a:r>
            <a:r>
              <a:rPr lang="en-IE" sz="2800" dirty="0" smtClean="0">
                <a:solidFill>
                  <a:schemeClr val="tx2"/>
                </a:solidFill>
              </a:rPr>
              <a:t>556596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IE" sz="2800" dirty="0" smtClean="0"/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2800" dirty="0" smtClean="0"/>
              <a:t>Email: </a:t>
            </a:r>
            <a:r>
              <a:rPr lang="en-IE" sz="2800" dirty="0" smtClean="0">
                <a:hlinkClick r:id="rId3"/>
              </a:rPr>
              <a:t>margaret.murphy@srwmo.ie</a:t>
            </a:r>
            <a:r>
              <a:rPr lang="en-IE" sz="2800" dirty="0" smtClean="0"/>
              <a:t> </a:t>
            </a:r>
            <a:endParaRPr lang="en-IE" sz="2800" dirty="0" smtClean="0"/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IE" sz="2800" dirty="0"/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2800" i="1" dirty="0" smtClean="0">
                <a:hlinkClick r:id="rId4"/>
              </a:rPr>
              <a:t>www.srwmo.ie</a:t>
            </a:r>
            <a:r>
              <a:rPr lang="en-IE" sz="2800" i="1" dirty="0" smtClean="0"/>
              <a:t> </a:t>
            </a:r>
            <a:endParaRPr lang="en-IE" sz="2800" i="1" dirty="0"/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GB" sz="2400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 </a:t>
            </a:r>
            <a:endParaRPr lang="en-GB" dirty="0"/>
          </a:p>
        </p:txBody>
      </p:sp>
      <p:pic>
        <p:nvPicPr>
          <p:cNvPr id="33796" name="Picture 6" descr="Southern_Waste_Region_RG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57166"/>
            <a:ext cx="259556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214942" y="500042"/>
          <a:ext cx="2921001" cy="2379363"/>
        </p:xfrm>
        <a:graphic>
          <a:graphicData uri="http://schemas.openxmlformats.org/presentationml/2006/ole">
            <p:oleObj spid="_x0000_s23554" name="Acrobat Document" r:id="rId6" imgW="7648555" imgH="62291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1894</TotalTime>
  <Words>96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Concourse</vt:lpstr>
      <vt:lpstr>Adobe Acrobat Document</vt:lpstr>
      <vt:lpstr> </vt:lpstr>
      <vt:lpstr>Southern Region  Waste Management Plan 2015-2021</vt:lpstr>
      <vt:lpstr>Waste Prevention &amp; The Circular Economy</vt:lpstr>
      <vt:lpstr>Southern Waste Region Links</vt:lpstr>
      <vt:lpstr>Example of SRWMO Support: EcoMerit Programme</vt:lpstr>
      <vt:lpstr> </vt:lpstr>
    </vt:vector>
  </TitlesOfParts>
  <Company>Limerick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Minimisation</dc:title>
  <dc:creator>margaretm</dc:creator>
  <cp:lastModifiedBy>margaret.murphy</cp:lastModifiedBy>
  <cp:revision>135</cp:revision>
  <dcterms:created xsi:type="dcterms:W3CDTF">2013-02-19T14:35:34Z</dcterms:created>
  <dcterms:modified xsi:type="dcterms:W3CDTF">2017-10-25T19:41:58Z</dcterms:modified>
</cp:coreProperties>
</file>