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486" r:id="rId2"/>
    <p:sldId id="446" r:id="rId3"/>
    <p:sldId id="612" r:id="rId4"/>
    <p:sldId id="460" r:id="rId5"/>
    <p:sldId id="462" r:id="rId6"/>
    <p:sldId id="491" r:id="rId7"/>
    <p:sldId id="602" r:id="rId8"/>
    <p:sldId id="603" r:id="rId9"/>
    <p:sldId id="613" r:id="rId10"/>
    <p:sldId id="604" r:id="rId11"/>
    <p:sldId id="609" r:id="rId12"/>
    <p:sldId id="614" r:id="rId13"/>
    <p:sldId id="605" r:id="rId14"/>
    <p:sldId id="607" r:id="rId15"/>
    <p:sldId id="608" r:id="rId16"/>
    <p:sldId id="618" r:id="rId17"/>
    <p:sldId id="610" r:id="rId18"/>
    <p:sldId id="615" r:id="rId19"/>
    <p:sldId id="61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orient="horz" pos="3547">
          <p15:clr>
            <a:srgbClr val="A4A3A4"/>
          </p15:clr>
        </p15:guide>
        <p15:guide id="3" orient="horz" pos="545">
          <p15:clr>
            <a:srgbClr val="A4A3A4"/>
          </p15:clr>
        </p15:guide>
        <p15:guide id="4" orient="horz" pos="1255">
          <p15:clr>
            <a:srgbClr val="A4A3A4"/>
          </p15:clr>
        </p15:guide>
        <p15:guide id="5" orient="horz" pos="1074">
          <p15:clr>
            <a:srgbClr val="A4A3A4"/>
          </p15:clr>
        </p15:guide>
        <p15:guide id="6" orient="horz" pos="1711">
          <p15:clr>
            <a:srgbClr val="A4A3A4"/>
          </p15:clr>
        </p15:guide>
        <p15:guide id="7" pos="2831">
          <p15:clr>
            <a:srgbClr val="A4A3A4"/>
          </p15:clr>
        </p15:guide>
        <p15:guide id="8" pos="3612">
          <p15:clr>
            <a:srgbClr val="A4A3A4"/>
          </p15:clr>
        </p15:guide>
        <p15:guide id="9" pos="343">
          <p15:clr>
            <a:srgbClr val="A4A3A4"/>
          </p15:clr>
        </p15:guide>
        <p15:guide id="10" pos="5478">
          <p15:clr>
            <a:srgbClr val="A4A3A4"/>
          </p15:clr>
        </p15:guide>
        <p15:guide id="11" orient="horz" pos="907">
          <p15:clr>
            <a:srgbClr val="A4A3A4"/>
          </p15:clr>
        </p15:guide>
        <p15:guide id="12" orient="horz" pos="2446">
          <p15:clr>
            <a:srgbClr val="A4A3A4"/>
          </p15:clr>
        </p15:guide>
        <p15:guide id="13" pos="2977">
          <p15:clr>
            <a:srgbClr val="A4A3A4"/>
          </p15:clr>
        </p15:guide>
        <p15:guide id="14" pos="35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79" autoAdjust="0"/>
    <p:restoredTop sz="85637" autoAdjust="0"/>
  </p:normalViewPr>
  <p:slideViewPr>
    <p:cSldViewPr snapToGrid="0" snapToObjects="1" showGuides="1">
      <p:cViewPr varScale="1">
        <p:scale>
          <a:sx n="62" d="100"/>
          <a:sy n="62" d="100"/>
        </p:scale>
        <p:origin x="1710" y="66"/>
      </p:cViewPr>
      <p:guideLst>
        <p:guide orient="horz" pos="3969"/>
        <p:guide orient="horz" pos="3547"/>
        <p:guide orient="horz" pos="545"/>
        <p:guide orient="horz" pos="1255"/>
        <p:guide orient="horz" pos="1074"/>
        <p:guide orient="horz" pos="1711"/>
        <p:guide pos="2831"/>
        <p:guide pos="3612"/>
        <p:guide pos="343"/>
        <p:guide pos="5478"/>
        <p:guide orient="horz" pos="907"/>
        <p:guide orient="horz" pos="2446"/>
        <p:guide pos="2977"/>
        <p:guide pos="35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/>
              <a:t>kWh/KG Gas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6205997482114923E-2"/>
          <c:y val="0.11213152801741912"/>
          <c:w val="0.93594089504371902"/>
          <c:h val="0.778378353773802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DATA!$H$1</c:f>
              <c:strCache>
                <c:ptCount val="1"/>
                <c:pt idx="0">
                  <c:v>kWh/KG th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2"/>
            <c:invertIfNegative val="0"/>
            <c:bubble3D val="0"/>
            <c:spPr>
              <a:solidFill>
                <a:srgbClr val="00FF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F42-47FC-AE43-6DE32E89E1E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cat>
            <c:numRef>
              <c:f>DATA!$A$2:$A$8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DATA!$H$2:$H$8</c:f>
              <c:numCache>
                <c:formatCode>0.00</c:formatCode>
                <c:ptCount val="7"/>
                <c:pt idx="0">
                  <c:v>1.2208486321366634</c:v>
                </c:pt>
                <c:pt idx="1">
                  <c:v>1.1168904679042668</c:v>
                </c:pt>
                <c:pt idx="2">
                  <c:v>1.0593318469964987</c:v>
                </c:pt>
                <c:pt idx="3">
                  <c:v>0.94042301190627386</c:v>
                </c:pt>
                <c:pt idx="4">
                  <c:v>0.87122127530461346</c:v>
                </c:pt>
                <c:pt idx="5">
                  <c:v>0.86609027371703839</c:v>
                </c:pt>
                <c:pt idx="6">
                  <c:v>0.82400218914898382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42-47FC-AE43-6DE32E89E1E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359775944"/>
        <c:axId val="359772024"/>
      </c:barChart>
      <c:catAx>
        <c:axId val="359775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772024"/>
        <c:crosses val="autoZero"/>
        <c:auto val="1"/>
        <c:lblAlgn val="ctr"/>
        <c:lblOffset val="100"/>
        <c:noMultiLvlLbl val="0"/>
      </c:catAx>
      <c:valAx>
        <c:axId val="359772024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359775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/>
              <a:t>kWh/KG Electrical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DATA!$G$1</c:f>
              <c:strCache>
                <c:ptCount val="1"/>
                <c:pt idx="0">
                  <c:v>kWh/KG e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2"/>
            <c:invertIfNegative val="0"/>
            <c:bubble3D val="0"/>
            <c:spPr>
              <a:solidFill>
                <a:srgbClr val="00FF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398-44C5-B67F-6AC4845835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cat>
            <c:numRef>
              <c:f>DATA!$A$2:$A$8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DATA!$G$2:$G$8</c:f>
              <c:numCache>
                <c:formatCode>0.000</c:formatCode>
                <c:ptCount val="7"/>
                <c:pt idx="0">
                  <c:v>0.41387767136016013</c:v>
                </c:pt>
                <c:pt idx="1">
                  <c:v>0.38610958999547151</c:v>
                </c:pt>
                <c:pt idx="2">
                  <c:v>0.34428674903685663</c:v>
                </c:pt>
                <c:pt idx="3">
                  <c:v>0.31535299688278645</c:v>
                </c:pt>
                <c:pt idx="4">
                  <c:v>0.28358100292900101</c:v>
                </c:pt>
                <c:pt idx="5">
                  <c:v>0.27432459192016234</c:v>
                </c:pt>
                <c:pt idx="6">
                  <c:v>0.25364118318173728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98-44C5-B67F-6AC4845835A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353867568"/>
        <c:axId val="353867176"/>
      </c:barChart>
      <c:catAx>
        <c:axId val="35386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867176"/>
        <c:crosses val="autoZero"/>
        <c:auto val="1"/>
        <c:lblAlgn val="ctr"/>
        <c:lblOffset val="100"/>
        <c:noMultiLvlLbl val="0"/>
      </c:catAx>
      <c:valAx>
        <c:axId val="353867176"/>
        <c:scaling>
          <c:orientation val="minMax"/>
        </c:scaling>
        <c:delete val="1"/>
        <c:axPos val="l"/>
        <c:numFmt formatCode="0.000" sourceLinked="1"/>
        <c:majorTickMark val="none"/>
        <c:minorTickMark val="none"/>
        <c:tickLblPos val="nextTo"/>
        <c:crossAx val="353867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434F7-CFF6-FA42-8EC2-F45C63D26996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F3A1C-75B5-9E49-A9EC-E286CC795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460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DE89D-6006-F747-BD75-05A5892FED03}" type="datetimeFigureOut">
              <a:rPr lang="en-US" smtClean="0"/>
              <a:t>5/8/2016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0A22F-6E9D-D741-9956-3B34AD97F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133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Started supporting hospice in 92 / awarded </a:t>
            </a:r>
            <a:r>
              <a:rPr lang="en-IE" dirty="0" err="1"/>
              <a:t>fairtrade</a:t>
            </a:r>
            <a:r>
              <a:rPr lang="en-IE" dirty="0"/>
              <a:t> mark in 96 (1</a:t>
            </a:r>
            <a:r>
              <a:rPr lang="en-IE" baseline="30000" dirty="0"/>
              <a:t>st</a:t>
            </a:r>
            <a:r>
              <a:rPr lang="en-IE" dirty="0"/>
              <a:t> coffee company in Ireland)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0A22F-6E9D-D741-9956-3B34AD97FA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78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Some of the projects completed = Lighting upgrade</a:t>
            </a:r>
            <a:r>
              <a:rPr lang="en-IE" baseline="0" dirty="0"/>
              <a:t> / Roaster Insulation / Sub Metering of SEU’s &amp; also on air/nitrogen / VSD on motors / PLC logic improvements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0A22F-6E9D-D741-9956-3B34AD97FA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95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These</a:t>
            </a:r>
            <a:r>
              <a:rPr lang="en-IE" baseline="0" dirty="0"/>
              <a:t> results were only achievable through a structured energy management system which includes a committed and </a:t>
            </a:r>
            <a:r>
              <a:rPr lang="en-IE" baseline="0" dirty="0" err="1"/>
              <a:t>dedicted</a:t>
            </a:r>
            <a:r>
              <a:rPr lang="en-IE" baseline="0" dirty="0"/>
              <a:t> team of people from various sectors throughout the business.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0A22F-6E9D-D741-9956-3B34AD97FA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35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Part of all employee training which ensures Energy Management is integrated into everyday activities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0A22F-6E9D-D741-9956-3B34AD97FA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06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Made</a:t>
            </a:r>
            <a:r>
              <a:rPr lang="en-IE" baseline="0" dirty="0"/>
              <a:t> up of representatives from different sectors within the business, responsible for their area/sector to ensure consumption of both electrical &amp; thermal energy within their specific area of responsibility is within set KPI targets. Meet monthly to discuss performance data which is obtained via in-house developed energy &amp; efficiency software. Areas which exceed KPI on a daily basis within a given month will trigger auto email alerts to the person responsible for this area and all email alerts are listed/discussed during monthly meeting.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0A22F-6E9D-D741-9956-3B34AD97FA6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15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85000"/>
                  <a:lumOff val="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800" y="2247900"/>
            <a:ext cx="6529622" cy="106045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800" y="3619500"/>
            <a:ext cx="6529622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to Senior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49EB-784A-E348-918A-2812F4972D52}" type="slidenum">
              <a:rPr lang="en-US" smtClean="0">
                <a:solidFill>
                  <a:srgbClr val="C16C18"/>
                </a:solidFill>
              </a:rPr>
              <a:pPr/>
              <a:t>‹#›</a:t>
            </a:fld>
            <a:endParaRPr lang="en-US">
              <a:solidFill>
                <a:srgbClr val="C16C18"/>
              </a:solidFill>
            </a:endParaRPr>
          </a:p>
        </p:txBody>
      </p:sp>
      <p:pic>
        <p:nvPicPr>
          <p:cNvPr id="8" name="Picture 7" descr="BEWLEYS_Logo_RGB_White_20c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334512"/>
            <a:ext cx="2984500" cy="14935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546100" y="3467100"/>
            <a:ext cx="6542322" cy="0"/>
          </a:xfrm>
          <a:prstGeom prst="line">
            <a:avLst/>
          </a:prstGeom>
          <a:ln w="9525" cmpd="sng">
            <a:solidFill>
              <a:schemeClr val="tx2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BEW_SEAL_PMS741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932" y="4623771"/>
            <a:ext cx="1894778" cy="189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85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85000"/>
                  <a:lumOff val="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 descr="BEWLEYS_Logo_RGB_White_20c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334512"/>
            <a:ext cx="2984500" cy="14935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800" y="2247900"/>
            <a:ext cx="5626100" cy="106045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800" y="3619500"/>
            <a:ext cx="56261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546100" y="3467100"/>
            <a:ext cx="5638800" cy="0"/>
          </a:xfrm>
          <a:prstGeom prst="line">
            <a:avLst/>
          </a:prstGeom>
          <a:ln w="9525" cmpd="sng">
            <a:solidFill>
              <a:schemeClr val="tx2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BEW_SEAL_PMS741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932" y="4623771"/>
            <a:ext cx="1894778" cy="189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94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49EB-784A-E348-918A-2812F4972D52}" type="slidenum">
              <a:rPr lang="en-US" smtClean="0">
                <a:solidFill>
                  <a:srgbClr val="C16C18"/>
                </a:solidFill>
              </a:rPr>
              <a:pPr/>
              <a:t>‹#›</a:t>
            </a:fld>
            <a:endParaRPr lang="en-US">
              <a:solidFill>
                <a:srgbClr val="C16C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9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85000"/>
                  <a:lumOff val="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6100" y="2003425"/>
            <a:ext cx="8140700" cy="3627438"/>
          </a:xfrm>
        </p:spPr>
        <p:txBody>
          <a:bodyPr anchor="t">
            <a:normAutofit/>
          </a:bodyPr>
          <a:lstStyle>
            <a:lvl1pPr algn="l">
              <a:defRPr sz="4000" b="0" cap="none">
                <a:solidFill>
                  <a:schemeClr val="bg2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800" y="984815"/>
            <a:ext cx="8128000" cy="794645"/>
          </a:xfrm>
        </p:spPr>
        <p:txBody>
          <a:bodyPr anchor="b">
            <a:normAutofit/>
          </a:bodyPr>
          <a:lstStyle>
            <a:lvl1pPr marL="0" indent="0">
              <a:buNone/>
              <a:defRPr sz="2600">
                <a:solidFill>
                  <a:srgbClr val="C16C18"/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to Senior Team</a:t>
            </a:r>
          </a:p>
        </p:txBody>
      </p:sp>
      <p:pic>
        <p:nvPicPr>
          <p:cNvPr id="8" name="Picture 7" descr="BEW_Logo_Small_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20" y="196584"/>
            <a:ext cx="1538990" cy="63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26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100" y="1439864"/>
            <a:ext cx="3949700" cy="4872036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9864"/>
            <a:ext cx="4038600" cy="4872036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49EB-784A-E348-918A-2812F4972D52}" type="slidenum">
              <a:rPr lang="en-US" smtClean="0">
                <a:solidFill>
                  <a:srgbClr val="C16C18"/>
                </a:solidFill>
              </a:rPr>
              <a:pPr/>
              <a:t>‹#›</a:t>
            </a:fld>
            <a:endParaRPr lang="en-US">
              <a:solidFill>
                <a:srgbClr val="C16C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20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800" y="1449586"/>
            <a:ext cx="3948113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100" y="2228274"/>
            <a:ext cx="3951288" cy="408362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7725" y="143986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28275"/>
            <a:ext cx="4041775" cy="408362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lIns="0" rIns="0"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49EB-784A-E348-918A-2812F4972D52}" type="slidenum">
              <a:rPr lang="en-US" smtClean="0">
                <a:solidFill>
                  <a:srgbClr val="C16C18"/>
                </a:solidFill>
              </a:rPr>
              <a:pPr/>
              <a:t>‹#›</a:t>
            </a:fld>
            <a:endParaRPr lang="en-US">
              <a:solidFill>
                <a:srgbClr val="C16C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837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49EB-784A-E348-918A-2812F4972D52}" type="slidenum">
              <a:rPr lang="en-US" smtClean="0">
                <a:solidFill>
                  <a:srgbClr val="C16C18"/>
                </a:solidFill>
              </a:rPr>
              <a:pPr/>
              <a:t>‹#›</a:t>
            </a:fld>
            <a:endParaRPr lang="en-US">
              <a:solidFill>
                <a:srgbClr val="C16C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2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to Senior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49EB-784A-E348-918A-2812F4972D52}" type="slidenum">
              <a:rPr lang="en-US" smtClean="0">
                <a:solidFill>
                  <a:srgbClr val="C16C18"/>
                </a:solidFill>
              </a:rPr>
              <a:pPr/>
              <a:t>‹#›</a:t>
            </a:fld>
            <a:endParaRPr lang="en-US">
              <a:solidFill>
                <a:srgbClr val="C16C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4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873123"/>
            <a:ext cx="2813627" cy="831851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73123"/>
            <a:ext cx="5111750" cy="54343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6100" y="1992312"/>
            <a:ext cx="2813627" cy="4319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to Senior Team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49EB-784A-E348-918A-2812F4972D52}" type="slidenum">
              <a:rPr lang="en-US" smtClean="0">
                <a:solidFill>
                  <a:srgbClr val="C16C18"/>
                </a:solidFill>
              </a:rPr>
              <a:pPr/>
              <a:t>‹#›</a:t>
            </a:fld>
            <a:endParaRPr lang="en-US">
              <a:solidFill>
                <a:srgbClr val="C16C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889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998" y="5716299"/>
            <a:ext cx="8126412" cy="31043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8800" y="873125"/>
            <a:ext cx="8153400" cy="46917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9998" y="6072909"/>
            <a:ext cx="8113712" cy="238990"/>
          </a:xfrm>
        </p:spPr>
        <p:txBody>
          <a:bodyPr anchor="b" anchorCtr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to Senior Team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49EB-784A-E348-918A-2812F4972D52}" type="slidenum">
              <a:rPr lang="en-US" smtClean="0">
                <a:solidFill>
                  <a:srgbClr val="C16C18"/>
                </a:solidFill>
              </a:rPr>
              <a:pPr/>
              <a:t>‹#›</a:t>
            </a:fld>
            <a:endParaRPr lang="en-US">
              <a:solidFill>
                <a:srgbClr val="C16C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1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8434" y="296584"/>
            <a:ext cx="7947891" cy="40033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800" y="1439864"/>
            <a:ext cx="8128000" cy="48720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67251" y="6489110"/>
            <a:ext cx="4019550" cy="244475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r">
              <a:defRPr sz="800">
                <a:solidFill>
                  <a:srgbClr val="C16C18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151148" y="720013"/>
            <a:ext cx="6535653" cy="0"/>
          </a:xfrm>
          <a:prstGeom prst="line">
            <a:avLst/>
          </a:prstGeom>
          <a:ln w="12700" cmpd="sng">
            <a:solidFill>
              <a:schemeClr val="tx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5690" y="6368460"/>
            <a:ext cx="331864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 b="1">
                <a:solidFill>
                  <a:schemeClr val="tx2"/>
                </a:solidFill>
              </a:defRPr>
            </a:lvl1pPr>
          </a:lstStyle>
          <a:p>
            <a:fld id="{BA6849EB-784A-E348-918A-2812F4972D52}" type="slidenum">
              <a:rPr lang="en-US" smtClean="0">
                <a:solidFill>
                  <a:srgbClr val="C16C18"/>
                </a:solidFill>
              </a:rPr>
              <a:pPr/>
              <a:t>‹#›</a:t>
            </a:fld>
            <a:endParaRPr lang="en-US" dirty="0">
              <a:solidFill>
                <a:srgbClr val="C16C18"/>
              </a:solidFill>
            </a:endParaRPr>
          </a:p>
        </p:txBody>
      </p:sp>
      <p:pic>
        <p:nvPicPr>
          <p:cNvPr id="10" name="Picture 9" descr="BEW_Logo_Small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80" y="182241"/>
            <a:ext cx="1538990" cy="63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73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dt="0"/>
  <p:txStyles>
    <p:titleStyle>
      <a:lvl1pPr algn="r" defTabSz="457200" rtl="0" eaLnBrk="1" latinLnBrk="0" hangingPunct="1">
        <a:spcBef>
          <a:spcPct val="0"/>
        </a:spcBef>
        <a:buNone/>
        <a:defRPr sz="2800" b="0" i="0" kern="1200">
          <a:solidFill>
            <a:schemeClr val="tx2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ts val="1200"/>
        </a:spcBef>
        <a:buClr>
          <a:schemeClr val="tx2"/>
        </a:buClr>
        <a:buFont typeface="Arial"/>
        <a:buChar char="•"/>
        <a:defRPr sz="22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200"/>
        </a:spcBef>
        <a:buClr>
          <a:schemeClr val="tx2"/>
        </a:buClr>
        <a:buFont typeface="Arial"/>
        <a:buChar char="–"/>
        <a:defRPr sz="22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200"/>
        </a:spcBef>
        <a:buClr>
          <a:schemeClr val="tx2"/>
        </a:buClr>
        <a:buFont typeface="Arial"/>
        <a:buChar char="•"/>
        <a:defRPr sz="22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200"/>
        </a:spcBef>
        <a:buClr>
          <a:schemeClr val="tx2"/>
        </a:buClr>
        <a:buFont typeface="Arial"/>
        <a:buChar char="–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200"/>
        </a:spcBef>
        <a:buFont typeface="Arial"/>
        <a:buChar char="»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"/>
            <a:ext cx="9167933" cy="685761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49EB-784A-E348-918A-2812F4972D52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 descr="BEWLEYS_Logo_RGB_White_20c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"/>
            <a:ext cx="2851317" cy="168009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46411" y="4127695"/>
            <a:ext cx="6201105" cy="0"/>
          </a:xfrm>
          <a:prstGeom prst="line">
            <a:avLst/>
          </a:prstGeom>
          <a:ln>
            <a:solidFill>
              <a:schemeClr val="tx2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269074" y="2880993"/>
            <a:ext cx="8024092" cy="10604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800" b="0" i="0" kern="1200">
                <a:solidFill>
                  <a:schemeClr val="tx2"/>
                </a:solidFill>
                <a:latin typeface="Georgia"/>
                <a:ea typeface="+mj-ea"/>
                <a:cs typeface="Georgia"/>
              </a:defRPr>
            </a:lvl1pPr>
          </a:lstStyle>
          <a:p>
            <a:pPr algn="l"/>
            <a:r>
              <a:rPr lang="en-US" sz="4000" dirty="0" err="1">
                <a:solidFill>
                  <a:schemeClr val="bg1"/>
                </a:solidFill>
              </a:rPr>
              <a:t>Bewley’s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en-US" sz="3200" dirty="0">
                <a:solidFill>
                  <a:schemeClr val="bg1"/>
                </a:solidFill>
              </a:rPr>
              <a:t>An Introduction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269074" y="4264871"/>
            <a:ext cx="6529622" cy="1752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200"/>
              </a:spcBef>
              <a:buClr>
                <a:schemeClr val="tx2"/>
              </a:buClr>
              <a:buFont typeface="Arial"/>
              <a:buChar char="•"/>
              <a:defRPr sz="2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200"/>
              </a:spcBef>
              <a:buClr>
                <a:schemeClr val="tx2"/>
              </a:buClr>
              <a:buFont typeface="Arial"/>
              <a:buChar char="–"/>
              <a:defRPr sz="2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200"/>
              </a:spcBef>
              <a:buClr>
                <a:schemeClr val="tx2"/>
              </a:buClr>
              <a:buFont typeface="Arial"/>
              <a:buChar char="•"/>
              <a:defRPr sz="2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200"/>
              </a:spcBef>
              <a:buClr>
                <a:schemeClr val="tx2"/>
              </a:buClr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2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11</a:t>
            </a:r>
            <a:r>
              <a:rPr lang="en-US" sz="2400" baseline="30000" dirty="0">
                <a:solidFill>
                  <a:schemeClr val="tx2"/>
                </a:solidFill>
                <a:latin typeface="+mj-lt"/>
                <a:cs typeface="Calibri"/>
              </a:rPr>
              <a:t>th</a:t>
            </a: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 May 2016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  <a:latin typeface="+mj-lt"/>
                <a:cs typeface="Calibri"/>
              </a:rPr>
              <a:t>Eamonn Diver</a:t>
            </a:r>
          </a:p>
        </p:txBody>
      </p:sp>
    </p:spTree>
    <p:extLst>
      <p:ext uri="{BB962C8B-B14F-4D97-AF65-F5344CB8AC3E}">
        <p14:creationId xmlns:p14="http://schemas.microsoft.com/office/powerpoint/2010/main" val="383012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sa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566503" y="36088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26" y="1828026"/>
            <a:ext cx="7358947" cy="492785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458305" y="236351"/>
            <a:ext cx="5685695" cy="50547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Georgia"/>
                <a:ea typeface="+mj-ea"/>
                <a:cs typeface="Georgia"/>
              </a:defRPr>
            </a:lvl1pPr>
          </a:lstStyle>
          <a:p>
            <a:pPr>
              <a:defRPr/>
            </a:pPr>
            <a:r>
              <a:rPr lang="en-IE" alt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Sustainability-The Milestones</a:t>
            </a:r>
          </a:p>
        </p:txBody>
      </p:sp>
      <p:pic>
        <p:nvPicPr>
          <p:cNvPr id="13" name="Picture 12" descr="BEWLEYS_Logo_RGB_White_20c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91"/>
            <a:ext cx="1484556" cy="74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6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sa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566503" y="36088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BEWLEYS_Logo_RGB_White_20c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91"/>
            <a:ext cx="1484556" cy="74290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34962" y="998745"/>
            <a:ext cx="8474075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D60C8C"/>
              </a:buClr>
              <a:buChar char="•"/>
              <a:defRPr>
                <a:solidFill>
                  <a:srgbClr val="54075B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rgbClr val="54075B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D60C8C"/>
              </a:buClr>
              <a:buChar char="•"/>
              <a:defRPr sz="1600">
                <a:solidFill>
                  <a:srgbClr val="54075B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54075B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54075B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4075B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4075B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4075B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4075B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just" defTabSz="91440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60C8C"/>
              </a:buClr>
              <a:buSzPct val="106000"/>
              <a:buFont typeface="Calibri" panose="020F0502020204030204" pitchFamily="34" charset="0"/>
              <a:buChar char="•"/>
              <a:tabLst/>
              <a:defRPr/>
            </a:pPr>
            <a:r>
              <a:rPr kumimoji="0" lang="en-IE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ISO14001:2004 Environmental Management System since 2004</a:t>
            </a:r>
          </a:p>
          <a:p>
            <a:pPr marL="342900" marR="0" lvl="0" indent="-342900" algn="just" defTabSz="91440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60C8C"/>
              </a:buClr>
              <a:buSzPct val="106000"/>
              <a:buFont typeface="Calibri" panose="020F0502020204030204" pitchFamily="34" charset="0"/>
              <a:buChar char="•"/>
              <a:tabLst/>
              <a:defRPr/>
            </a:pPr>
            <a:r>
              <a:rPr kumimoji="0" lang="en-IE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ISO14064-1:2006 Attestation of Co2 emissions – since 2011</a:t>
            </a:r>
          </a:p>
          <a:p>
            <a:pPr marL="342900" marR="0" lvl="0" indent="-342900" algn="just" defTabSz="91440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60C8C"/>
              </a:buClr>
              <a:buSzPct val="106000"/>
              <a:buFont typeface="Calibri" panose="020F0502020204030204" pitchFamily="34" charset="0"/>
              <a:buChar char="•"/>
              <a:tabLst/>
              <a:defRPr/>
            </a:pPr>
            <a:r>
              <a:rPr kumimoji="0" lang="en-IE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Irish Organics Farmers &amp; Growers Association (IOFGA) Organic Licence &amp; Soil Association Organic Licence.</a:t>
            </a:r>
          </a:p>
          <a:p>
            <a:pPr marL="342900" marR="0" lvl="0" indent="-342900" algn="just" defTabSz="91440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60C8C"/>
              </a:buClr>
              <a:buSzPct val="106000"/>
              <a:buFont typeface="Calibri" panose="020F0502020204030204" pitchFamily="34" charset="0"/>
              <a:buChar char="•"/>
              <a:tabLst/>
              <a:defRPr/>
            </a:pPr>
            <a:r>
              <a:rPr kumimoji="0" lang="en-IE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First Certified </a:t>
            </a:r>
            <a:r>
              <a:rPr kumimoji="0" lang="en-IE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Carbon Neutral </a:t>
            </a:r>
            <a:r>
              <a:rPr kumimoji="0" lang="en-IE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coffee company in Ireland in 2009</a:t>
            </a:r>
          </a:p>
          <a:p>
            <a:pPr marL="742950" marR="0" lvl="1" indent="-285750" algn="just" defTabSz="91440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06000"/>
              <a:buFont typeface="Calibri" panose="020F0502020204030204" pitchFamily="34" charset="0"/>
              <a:buChar char="•"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</a:rPr>
              <a:t>Carbon emissions reduction targets through energy management and waste reduction </a:t>
            </a:r>
            <a:r>
              <a:rPr kumimoji="0" lang="en-US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</a:rPr>
              <a:t>programmes</a:t>
            </a: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</a:rPr>
              <a:t> and we have neutralized the remaining emissions through carbon offsetting.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60C8C"/>
              </a:buClr>
              <a:buSzTx/>
              <a:buFontTx/>
              <a:buChar char="•"/>
              <a:tabLst/>
              <a:defRPr/>
            </a:pPr>
            <a:r>
              <a:rPr kumimoji="0" lang="en-IE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</a:rPr>
              <a:t>Carbon Disclosure Project participant since 2010.  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60C8C"/>
              </a:buClr>
              <a:buSzTx/>
              <a:buFontTx/>
              <a:buChar char="•"/>
              <a:tabLst/>
              <a:defRPr/>
            </a:pPr>
            <a:r>
              <a:rPr kumimoji="0" lang="en-IE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</a:rPr>
              <a:t>In the CDP Ireland Report 2011 and 2012,  Bewley’s were deemed to be one of Ireland’s Carbon Leaders.  </a:t>
            </a:r>
            <a:endParaRPr kumimoji="0" lang="en-IE" altLang="en-US" sz="1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pPr marL="342900" marR="0" lvl="0" indent="-342900" algn="just" defTabSz="91440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60C8C"/>
              </a:buClr>
              <a:buSzPct val="106000"/>
              <a:buFont typeface="Calibri" panose="020F0502020204030204" pitchFamily="34" charset="0"/>
              <a:buChar char="•"/>
              <a:tabLst/>
              <a:defRPr/>
            </a:pPr>
            <a:r>
              <a:rPr kumimoji="0" lang="en-IE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</a:rPr>
              <a:t>Comparing 2010 with 20016 data </a:t>
            </a:r>
            <a:endParaRPr kumimoji="0" lang="en-IE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pPr marL="742950" marR="0" lvl="1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IE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</a:rPr>
              <a:t>We have reduced CO2e emissions per tonne of green coffee </a:t>
            </a:r>
            <a:r>
              <a:rPr kumimoji="0" lang="en-IE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</a:rPr>
              <a:t>by 46%.</a:t>
            </a:r>
            <a:endParaRPr kumimoji="0" lang="en-IE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pPr marL="742950" marR="0" lvl="1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IE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</a:rPr>
              <a:t>Reduction of 35 % </a:t>
            </a:r>
            <a:r>
              <a:rPr kumimoji="0" lang="en-IE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</a:rPr>
              <a:t>of electrical kwh per tonne manufactured.</a:t>
            </a:r>
          </a:p>
          <a:p>
            <a:pPr marL="742950" marR="0" lvl="1" indent="-2857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IE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</a:rPr>
              <a:t>Reduction of 38 %</a:t>
            </a:r>
            <a:r>
              <a:rPr kumimoji="0" lang="en-IE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</a:rPr>
              <a:t> of thermal kwh per tonne manufactured.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D60C8C"/>
              </a:buClr>
              <a:buSzTx/>
              <a:buFontTx/>
              <a:buChar char="•"/>
              <a:tabLst/>
              <a:defRPr/>
            </a:pPr>
            <a:r>
              <a:rPr kumimoji="0" lang="en-IE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</a:rPr>
              <a:t>Reduction of landfill waste </a:t>
            </a:r>
            <a:r>
              <a:rPr kumimoji="0" lang="en-IE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</a:rPr>
              <a:t>by 40% in 2012 v 2010.  </a:t>
            </a:r>
            <a:r>
              <a:rPr kumimoji="0" lang="en-IE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</a:rPr>
              <a:t>Now 5% of site waste is sent to landfill. 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</a:rPr>
              <a:t> </a:t>
            </a:r>
          </a:p>
          <a:p>
            <a:pPr marL="342900" marR="0" lvl="0" indent="-342900" algn="just" defTabSz="91440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60C8C"/>
              </a:buClr>
              <a:buSzPct val="106000"/>
              <a:buFont typeface="Calibri" panose="020F0502020204030204" pitchFamily="34" charset="0"/>
              <a:buChar char="•"/>
              <a:tabLst/>
              <a:defRPr/>
            </a:pPr>
            <a:endParaRPr kumimoji="0" lang="en-IE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marR="0" lvl="0" indent="-342900" algn="just" defTabSz="91440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D60C8C"/>
              </a:buClr>
              <a:buSzPct val="106000"/>
              <a:buFontTx/>
              <a:buNone/>
              <a:tabLst/>
              <a:defRPr/>
            </a:pPr>
            <a:endParaRPr kumimoji="0" lang="en-IE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753849" y="131762"/>
            <a:ext cx="7306014" cy="63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D60C8C"/>
              </a:buClr>
              <a:buChar char="•"/>
              <a:defRPr>
                <a:solidFill>
                  <a:srgbClr val="54075B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rgbClr val="54075B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D60C8C"/>
              </a:buClr>
              <a:buChar char="•"/>
              <a:defRPr sz="1600">
                <a:solidFill>
                  <a:srgbClr val="54075B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54075B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54075B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4075B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4075B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4075B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4075B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r>
              <a:rPr lang="en-IE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Credentials</a:t>
            </a:r>
            <a:endParaRPr lang="en-IE" sz="2800" b="1" kern="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r">
              <a:spcBef>
                <a:spcPct val="0"/>
              </a:spcBef>
              <a:buClrTx/>
              <a:buFontTx/>
              <a:buNone/>
              <a:defRPr/>
            </a:pPr>
            <a:endParaRPr lang="en-IE" alt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7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missio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" b="450"/>
          <a:stretch/>
        </p:blipFill>
        <p:spPr>
          <a:xfrm>
            <a:off x="0" y="-49338"/>
            <a:ext cx="9144000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49EB-784A-E348-918A-2812F4972D52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151148" y="720013"/>
            <a:ext cx="6535653" cy="0"/>
          </a:xfrm>
          <a:prstGeom prst="line">
            <a:avLst/>
          </a:prstGeom>
          <a:ln w="12700" cmpd="sng">
            <a:solidFill>
              <a:schemeClr val="tx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BEWLEYS_Logo_RGB_White_20c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13"/>
            <a:ext cx="1484556" cy="7429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4537" y="3232492"/>
            <a:ext cx="773492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400" b="1" baseline="30000" dirty="0">
                <a:solidFill>
                  <a:schemeClr val="bg1"/>
                </a:solidFill>
                <a:latin typeface="Georgia"/>
                <a:cs typeface="Georgia"/>
              </a:rPr>
              <a:t>ENERGY EFFICIENCY TO DATE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581311" y="4029056"/>
            <a:ext cx="8105491" cy="0"/>
          </a:xfrm>
          <a:prstGeom prst="line">
            <a:avLst/>
          </a:prstGeom>
          <a:ln w="12700" cmpd="sng">
            <a:solidFill>
              <a:schemeClr val="tx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59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sa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566503" y="36088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Subtitle 5"/>
          <p:cNvSpPr txBox="1">
            <a:spLocks/>
          </p:cNvSpPr>
          <p:nvPr/>
        </p:nvSpPr>
        <p:spPr bwMode="auto">
          <a:xfrm>
            <a:off x="676275" y="5810559"/>
            <a:ext cx="7496175" cy="77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D60C8C"/>
              </a:buClr>
              <a:buChar char="•"/>
              <a:defRPr>
                <a:solidFill>
                  <a:srgbClr val="54075B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rgbClr val="54075B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D60C8C"/>
              </a:buClr>
              <a:buChar char="•"/>
              <a:defRPr sz="1600">
                <a:solidFill>
                  <a:srgbClr val="54075B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54075B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54075B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4075B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4075B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4075B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4075B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Clr>
                <a:srgbClr val="D60C8C"/>
              </a:buClr>
              <a:buSzTx/>
              <a:buFontTx/>
              <a:buNone/>
              <a:tabLst/>
              <a:defRPr/>
            </a:pPr>
            <a:r>
              <a:rPr kumimoji="0" lang="en-IE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</a:rPr>
              <a:t>Annual Electrical Energy Usage Per KG of Product -  38% Reduction Annual Thermal Energy Usage Per KG of Product  - 33% Reduction </a:t>
            </a:r>
            <a:br>
              <a:rPr kumimoji="0" lang="en-IE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34" charset="-128"/>
              </a:rPr>
            </a:br>
            <a:endParaRPr kumimoji="0" lang="en-IE" altLang="en-U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867381"/>
              </p:ext>
            </p:extLst>
          </p:nvPr>
        </p:nvGraphicFramePr>
        <p:xfrm>
          <a:off x="109182" y="1741499"/>
          <a:ext cx="4291384" cy="3734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814170"/>
              </p:ext>
            </p:extLst>
          </p:nvPr>
        </p:nvGraphicFramePr>
        <p:xfrm>
          <a:off x="4610970" y="1741500"/>
          <a:ext cx="4437496" cy="3693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1418968" y="337091"/>
            <a:ext cx="7790621" cy="5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D60C8C"/>
              </a:buClr>
              <a:buChar char="•"/>
              <a:defRPr>
                <a:solidFill>
                  <a:srgbClr val="54075B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rgbClr val="54075B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D60C8C"/>
              </a:buClr>
              <a:buChar char="•"/>
              <a:defRPr sz="1600">
                <a:solidFill>
                  <a:srgbClr val="54075B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54075B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54075B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4075B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4075B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4075B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4075B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r>
              <a:rPr lang="en-IE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Efficiency Improvements </a:t>
            </a:r>
            <a:r>
              <a:rPr lang="en-IE" sz="2800" b="1" kern="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2010 - 2016</a:t>
            </a:r>
          </a:p>
          <a:p>
            <a:pPr algn="r">
              <a:spcBef>
                <a:spcPct val="0"/>
              </a:spcBef>
              <a:buClrTx/>
              <a:buFontTx/>
              <a:buNone/>
              <a:defRPr/>
            </a:pPr>
            <a:endParaRPr lang="en-IE" altLang="en-US" b="1" dirty="0">
              <a:solidFill>
                <a:schemeClr val="accent6"/>
              </a:solidFill>
            </a:endParaRPr>
          </a:p>
        </p:txBody>
      </p:sp>
      <p:pic>
        <p:nvPicPr>
          <p:cNvPr id="14" name="Picture 13" descr="BEWLEYS_Logo_RGB_White_20c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91"/>
            <a:ext cx="1484556" cy="74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sa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566503" y="36088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22380" r="22354" b="9879"/>
          <a:stretch>
            <a:fillRect/>
          </a:stretch>
        </p:blipFill>
        <p:spPr bwMode="auto">
          <a:xfrm>
            <a:off x="0" y="1201003"/>
            <a:ext cx="9144000" cy="566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102100" y="131762"/>
            <a:ext cx="4957763" cy="63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D60C8C"/>
              </a:buClr>
              <a:buChar char="•"/>
              <a:defRPr>
                <a:solidFill>
                  <a:srgbClr val="54075B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rgbClr val="54075B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D60C8C"/>
              </a:buClr>
              <a:buChar char="•"/>
              <a:defRPr sz="1600">
                <a:solidFill>
                  <a:srgbClr val="54075B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54075B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54075B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4075B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4075B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4075B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4075B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r>
              <a:rPr lang="en-IE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Energy Management</a:t>
            </a:r>
            <a:endParaRPr lang="en-IE" sz="2800" b="1" kern="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r">
              <a:spcBef>
                <a:spcPct val="0"/>
              </a:spcBef>
              <a:buClrTx/>
              <a:buFontTx/>
              <a:buNone/>
              <a:defRPr/>
            </a:pPr>
            <a:endParaRPr lang="en-IE" altLang="en-US" b="1" dirty="0">
              <a:solidFill>
                <a:schemeClr val="accent6"/>
              </a:solidFill>
            </a:endParaRPr>
          </a:p>
        </p:txBody>
      </p:sp>
      <p:pic>
        <p:nvPicPr>
          <p:cNvPr id="9" name="Picture 8" descr="BEWLEYS_Logo_RGB_White_20c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91"/>
            <a:ext cx="1484556" cy="74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0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sa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566503" y="36088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BEWLEYS_Logo_RGB_White_20c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91"/>
            <a:ext cx="1484556" cy="74290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071079" y="134508"/>
            <a:ext cx="5072921" cy="119697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Georgia"/>
                <a:ea typeface="+mj-ea"/>
                <a:cs typeface="Georgia"/>
              </a:defRPr>
            </a:lvl1pPr>
          </a:lstStyle>
          <a:p>
            <a:pPr>
              <a:defRPr/>
            </a:pPr>
            <a:r>
              <a:rPr lang="en-IE" alt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Sustainability in Bewley’s</a:t>
            </a:r>
            <a:br>
              <a:rPr lang="en-IE" altLang="en-US" sz="2800" b="1" dirty="0"/>
            </a:br>
            <a:r>
              <a:rPr lang="en-IE" altLang="en-US" sz="2800" b="1" dirty="0">
                <a:solidFill>
                  <a:srgbClr val="660033"/>
                </a:solidFill>
              </a:rPr>
              <a:t> </a:t>
            </a:r>
            <a:r>
              <a:rPr lang="en-IE" altLang="en-US" sz="1800" b="1" dirty="0"/>
              <a:t>How it works for us</a:t>
            </a:r>
            <a:br>
              <a:rPr lang="en-IE" altLang="en-US" sz="1800" b="1" dirty="0">
                <a:solidFill>
                  <a:srgbClr val="660033"/>
                </a:solidFill>
              </a:rPr>
            </a:br>
            <a:endParaRPr lang="en-IE" altLang="en-US" sz="18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95288" y="1196975"/>
            <a:ext cx="8497887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C8C"/>
              </a:buClr>
              <a:buChar char="•"/>
              <a:defRPr>
                <a:solidFill>
                  <a:srgbClr val="54075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5407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60C8C"/>
              </a:buClr>
              <a:buChar char="•"/>
              <a:defRPr sz="1600">
                <a:solidFill>
                  <a:srgbClr val="5407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5407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407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4075B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4075B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4075B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4075B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60C8C"/>
              </a:buClr>
              <a:buSzTx/>
              <a:buFontTx/>
              <a:buChar char="•"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54075B"/>
              </a:solidFill>
              <a:effectLst/>
              <a:uLnTx/>
              <a:uFillTx/>
              <a:latin typeface="Verdana"/>
              <a:ea typeface="ＭＳ Ｐゴシック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60C8C"/>
              </a:buClr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ＭＳ Ｐゴシック"/>
              </a:rPr>
              <a:t>Central to the success of our Sustainability activities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60C8C"/>
              </a:buClr>
              <a:buSz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Verdana"/>
                <a:ea typeface="ＭＳ Ｐゴシック"/>
              </a:rPr>
              <a:t>1.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Verdana"/>
                <a:ea typeface="ＭＳ Ｐゴシック"/>
              </a:rPr>
              <a:t>Organisational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Verdana"/>
                <a:ea typeface="ＭＳ Ｐゴシック"/>
              </a:rPr>
              <a:t> structure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Verdana"/>
                <a:ea typeface="ＭＳ Ｐゴシック"/>
              </a:rPr>
              <a:t>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ＭＳ Ｐゴシック"/>
              </a:rPr>
              <a:t>Cross-functional “Green Team”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ＭＳ Ｐゴシック"/>
              </a:rPr>
              <a:t>Regular meetings with progress review against KPI’s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ＭＳ Ｐゴシック"/>
              </a:rPr>
              <a:t>Updates on all areas of work and related targets are issued to all employees as part regular business updates.  </a:t>
            </a:r>
            <a:endParaRPr kumimoji="0" lang="en-IE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ＭＳ Ｐゴシック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60C8C"/>
              </a:buClr>
              <a:buSz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Verdana"/>
                <a:ea typeface="ＭＳ Ｐゴシック"/>
              </a:rPr>
              <a:t>2.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Verdana"/>
                <a:ea typeface="ＭＳ Ｐゴシック"/>
              </a:rPr>
              <a:t> 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Verdana"/>
                <a:ea typeface="ＭＳ Ｐゴシック"/>
              </a:rPr>
              <a:t>Board commitment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Verdana"/>
                <a:ea typeface="ＭＳ Ｐゴシック"/>
              </a:rPr>
              <a:t>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ＭＳ Ｐゴシック"/>
              </a:rPr>
              <a:t>Quarterly progress reports to the board of directors against outlined objectives and targets.</a:t>
            </a:r>
            <a:endParaRPr kumimoji="0" lang="en-IE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ＭＳ Ｐゴシック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60C8C"/>
              </a:buClr>
              <a:buSz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Verdana"/>
                <a:ea typeface="ＭＳ Ｐゴシック"/>
              </a:rPr>
              <a:t>3. Management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Verdana"/>
                <a:ea typeface="ＭＳ Ｐゴシック"/>
              </a:rPr>
              <a:t>incentivisation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Verdana"/>
              <a:ea typeface="ＭＳ Ｐゴシック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ＭＳ Ｐゴシック"/>
              </a:rPr>
              <a:t>KPI setting and bonus payments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ＭＳ Ｐゴシック"/>
              </a:rPr>
              <a:t>incentivise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ＭＳ Ｐゴシック"/>
              </a:rPr>
              <a:t>  delivery of targeted sustainability outcomes.</a:t>
            </a:r>
            <a:endParaRPr kumimoji="0" lang="en-IE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ＭＳ Ｐゴシック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60C8C"/>
              </a:buClr>
              <a:buSzTx/>
              <a:buFontTx/>
              <a:buChar char="•"/>
              <a:tabLst/>
              <a:defRPr/>
            </a:pPr>
            <a:endParaRPr kumimoji="0" lang="en-IE" sz="2200" b="0" i="0" u="none" strike="noStrike" kern="0" cap="none" spc="0" normalizeH="0" baseline="0" noProof="0" dirty="0">
              <a:ln>
                <a:noFill/>
              </a:ln>
              <a:solidFill>
                <a:srgbClr val="54075B"/>
              </a:solidFill>
              <a:effectLst/>
              <a:uLnTx/>
              <a:uFillTx/>
              <a:latin typeface="Verdana"/>
              <a:ea typeface="ＭＳ Ｐゴシック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60C8C"/>
              </a:buClr>
              <a:buSzTx/>
              <a:buFontTx/>
              <a:buNone/>
              <a:tabLst/>
              <a:defRPr/>
            </a:pPr>
            <a:endParaRPr kumimoji="0" lang="en-IE" sz="2200" b="0" i="0" u="none" strike="noStrike" kern="0" cap="none" spc="0" normalizeH="0" baseline="0" noProof="0" dirty="0">
              <a:ln>
                <a:noFill/>
              </a:ln>
              <a:solidFill>
                <a:srgbClr val="54075B"/>
              </a:solidFill>
              <a:effectLst/>
              <a:uLnTx/>
              <a:uFillTx/>
              <a:latin typeface="Verdana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5762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missio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" b="450"/>
          <a:stretch/>
        </p:blipFill>
        <p:spPr>
          <a:xfrm>
            <a:off x="0" y="-49338"/>
            <a:ext cx="9144000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49EB-784A-E348-918A-2812F4972D52}" type="slidenum">
              <a:rPr lang="en-US" smtClean="0"/>
              <a:pPr/>
              <a:t>16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151148" y="720013"/>
            <a:ext cx="6535653" cy="0"/>
          </a:xfrm>
          <a:prstGeom prst="line">
            <a:avLst/>
          </a:prstGeom>
          <a:ln w="12700" cmpd="sng">
            <a:solidFill>
              <a:schemeClr val="tx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BEWLEYS_Logo_RGB_White_20c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13"/>
            <a:ext cx="1484556" cy="7429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24262" y="3226471"/>
            <a:ext cx="689547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400" b="1" baseline="30000" dirty="0">
                <a:solidFill>
                  <a:schemeClr val="bg1"/>
                </a:solidFill>
                <a:latin typeface="Georgia"/>
                <a:cs typeface="Georgia"/>
              </a:rPr>
              <a:t>SUSTAINING THE RESULTS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581311" y="4029056"/>
            <a:ext cx="8105491" cy="0"/>
          </a:xfrm>
          <a:prstGeom prst="line">
            <a:avLst/>
          </a:prstGeom>
          <a:ln w="12700" cmpd="sng">
            <a:solidFill>
              <a:schemeClr val="tx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43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sa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566503" y="36088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BEWLEYS_Logo_RGB_White_20c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91"/>
            <a:ext cx="1484556" cy="742906"/>
          </a:xfrm>
          <a:prstGeom prst="rect">
            <a:avLst/>
          </a:prstGeom>
        </p:spPr>
      </p:pic>
      <p:pic>
        <p:nvPicPr>
          <p:cNvPr id="5" name="Picture 2" descr="C:\Users\ediver\Desktop\New folder\IMG_128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" t="6850" r="2531" b="6996"/>
          <a:stretch>
            <a:fillRect/>
          </a:stretch>
        </p:blipFill>
        <p:spPr bwMode="auto">
          <a:xfrm>
            <a:off x="0" y="785688"/>
            <a:ext cx="9107488" cy="605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137285" y="131762"/>
            <a:ext cx="4922578" cy="63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D60C8C"/>
              </a:buClr>
              <a:buChar char="•"/>
              <a:defRPr>
                <a:solidFill>
                  <a:srgbClr val="54075B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rgbClr val="54075B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D60C8C"/>
              </a:buClr>
              <a:buChar char="•"/>
              <a:defRPr sz="1600">
                <a:solidFill>
                  <a:srgbClr val="54075B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54075B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54075B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4075B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4075B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4075B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4075B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r>
              <a:rPr lang="en-IE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Education &amp; Awareness</a:t>
            </a:r>
            <a:endParaRPr lang="en-IE" sz="2800" b="1" kern="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r">
              <a:spcBef>
                <a:spcPct val="0"/>
              </a:spcBef>
              <a:buClrTx/>
              <a:buFontTx/>
              <a:buNone/>
              <a:defRPr/>
            </a:pPr>
            <a:endParaRPr lang="en-IE" alt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1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sa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566503" y="36088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BEWLEYS_Logo_RGB_White_20c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91"/>
            <a:ext cx="1484556" cy="7429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187" y="2172095"/>
            <a:ext cx="5715625" cy="43243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14187" y="1257695"/>
            <a:ext cx="5715624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7200" b="1" dirty="0">
                <a:solidFill>
                  <a:srgbClr val="00B050"/>
                </a:solidFill>
              </a:rPr>
              <a:t>G  R  E  </a:t>
            </a:r>
            <a:r>
              <a:rPr lang="en-IE" sz="7200" b="1" dirty="0" err="1">
                <a:solidFill>
                  <a:srgbClr val="00B050"/>
                </a:solidFill>
              </a:rPr>
              <a:t>E</a:t>
            </a:r>
            <a:r>
              <a:rPr lang="en-IE" sz="7200" b="1" dirty="0">
                <a:solidFill>
                  <a:srgbClr val="00B050"/>
                </a:solidFill>
              </a:rPr>
              <a:t>  N</a:t>
            </a:r>
          </a:p>
        </p:txBody>
      </p:sp>
    </p:spTree>
    <p:extLst>
      <p:ext uri="{BB962C8B-B14F-4D97-AF65-F5344CB8AC3E}">
        <p14:creationId xmlns:p14="http://schemas.microsoft.com/office/powerpoint/2010/main" val="302729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sa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566503" y="36088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BEWLEYS_Logo_RGB_White_20c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91"/>
            <a:ext cx="1484556" cy="742906"/>
          </a:xfrm>
          <a:prstGeom prst="rect">
            <a:avLst/>
          </a:prstGeom>
        </p:spPr>
      </p:pic>
      <p:pic>
        <p:nvPicPr>
          <p:cNvPr id="5" name="Content Placeholder 5" descr="11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168" y="4478182"/>
            <a:ext cx="1871662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16360" y="1113359"/>
            <a:ext cx="55112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IE" alt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If we measure it, we can manage it!</a:t>
            </a:r>
          </a:p>
        </p:txBody>
      </p:sp>
      <p:sp>
        <p:nvSpPr>
          <p:cNvPr id="9" name="Rectangle 8"/>
          <p:cNvSpPr/>
          <p:nvPr/>
        </p:nvSpPr>
        <p:spPr>
          <a:xfrm>
            <a:off x="971549" y="2551328"/>
            <a:ext cx="720090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chemeClr val="accent6"/>
                </a:solidFill>
              </a:rPr>
              <a:t> </a:t>
            </a:r>
            <a:r>
              <a:rPr lang="en-GB" sz="3000" b="1" dirty="0">
                <a:solidFill>
                  <a:schemeClr val="accent6"/>
                </a:solidFill>
              </a:rPr>
              <a:t>Thank You </a:t>
            </a:r>
            <a:br>
              <a:rPr lang="en-GB" sz="3000" b="1" dirty="0">
                <a:solidFill>
                  <a:schemeClr val="accent6"/>
                </a:solidFill>
              </a:rPr>
            </a:br>
            <a:br>
              <a:rPr lang="en-GB" sz="3000" b="1" dirty="0">
                <a:solidFill>
                  <a:schemeClr val="accent6"/>
                </a:solidFill>
              </a:rPr>
            </a:br>
            <a:r>
              <a:rPr lang="en-GB" sz="3000" b="1" dirty="0">
                <a:solidFill>
                  <a:schemeClr val="accent6"/>
                </a:solidFill>
              </a:rPr>
              <a:t>Any Questions </a:t>
            </a:r>
            <a:r>
              <a:rPr lang="en-GB" b="1" dirty="0">
                <a:solidFill>
                  <a:schemeClr val="accent6"/>
                </a:solidFill>
              </a:rPr>
              <a:t>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8210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sa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12"/>
          </a:xfrm>
          <a:prstGeom prst="rect">
            <a:avLst/>
          </a:prstGeom>
        </p:spPr>
      </p:pic>
      <p:pic>
        <p:nvPicPr>
          <p:cNvPr id="5" name="Picture 4" descr="BEWLEYS_Logo_RGB_White_20c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334512"/>
            <a:ext cx="2984500" cy="14935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-566503" y="360887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389063" y="1898650"/>
            <a:ext cx="6635821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D60C8C"/>
              </a:buClr>
              <a:buChar char="•"/>
              <a:defRPr>
                <a:solidFill>
                  <a:srgbClr val="54075B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600">
                <a:solidFill>
                  <a:srgbClr val="54075B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D60C8C"/>
              </a:buClr>
              <a:buChar char="•"/>
              <a:defRPr sz="1600">
                <a:solidFill>
                  <a:srgbClr val="54075B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54075B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54075B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4075B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4075B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4075B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4075B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1200"/>
              </a:spcBef>
              <a:buSzPct val="106000"/>
              <a:buFont typeface="Calibri" panose="020F0502020204030204" pitchFamily="34" charset="0"/>
              <a:buChar char="•"/>
            </a:pPr>
            <a:r>
              <a:rPr lang="en-IE" altLang="en-US" sz="2800" b="1" dirty="0">
                <a:solidFill>
                  <a:schemeClr val="bg1"/>
                </a:solidFill>
              </a:rPr>
              <a:t>About Bewley’s </a:t>
            </a:r>
          </a:p>
          <a:p>
            <a:pPr algn="just" eaLnBrk="1" hangingPunct="1">
              <a:lnSpc>
                <a:spcPct val="150000"/>
              </a:lnSpc>
              <a:spcBef>
                <a:spcPts val="1200"/>
              </a:spcBef>
              <a:buSzPct val="106000"/>
              <a:buFont typeface="Calibri" panose="020F0502020204030204" pitchFamily="34" charset="0"/>
              <a:buChar char="•"/>
            </a:pPr>
            <a:r>
              <a:rPr lang="en-IE" altLang="en-US" sz="2800" b="1" dirty="0">
                <a:solidFill>
                  <a:schemeClr val="bg1"/>
                </a:solidFill>
              </a:rPr>
              <a:t>Our Sustainability Journey</a:t>
            </a:r>
          </a:p>
          <a:p>
            <a:pPr algn="just" eaLnBrk="1" hangingPunct="1">
              <a:lnSpc>
                <a:spcPct val="150000"/>
              </a:lnSpc>
              <a:spcBef>
                <a:spcPts val="1200"/>
              </a:spcBef>
              <a:buSzPct val="106000"/>
              <a:buFont typeface="Calibri" panose="020F0502020204030204" pitchFamily="34" charset="0"/>
              <a:buChar char="•"/>
            </a:pPr>
            <a:r>
              <a:rPr lang="en-IE" altLang="en-US" sz="2800" b="1" dirty="0">
                <a:solidFill>
                  <a:schemeClr val="bg1"/>
                </a:solidFill>
              </a:rPr>
              <a:t>Energy Efficiency to-date</a:t>
            </a:r>
          </a:p>
          <a:p>
            <a:pPr algn="just" eaLnBrk="1" hangingPunct="1">
              <a:lnSpc>
                <a:spcPct val="150000"/>
              </a:lnSpc>
              <a:spcBef>
                <a:spcPts val="1200"/>
              </a:spcBef>
              <a:buSzPct val="106000"/>
              <a:buFont typeface="Calibri" panose="020F0502020204030204" pitchFamily="34" charset="0"/>
              <a:buChar char="•"/>
            </a:pPr>
            <a:r>
              <a:rPr lang="en-IE" altLang="en-US" sz="2800" b="1" dirty="0">
                <a:solidFill>
                  <a:schemeClr val="bg1"/>
                </a:solidFill>
              </a:rPr>
              <a:t>Sustaining the Results</a:t>
            </a:r>
          </a:p>
          <a:p>
            <a:pPr lvl="1">
              <a:spcBef>
                <a:spcPct val="0"/>
              </a:spcBef>
            </a:pPr>
            <a:endParaRPr lang="en-IE" altLang="en-US" sz="2800" b="1" dirty="0">
              <a:solidFill>
                <a:srgbClr val="4B0652"/>
              </a:solidFill>
            </a:endParaRPr>
          </a:p>
          <a:p>
            <a:pPr algn="just" eaLnBrk="1" hangingPunct="1">
              <a:spcBef>
                <a:spcPts val="1200"/>
              </a:spcBef>
              <a:buSzPct val="106000"/>
              <a:buFontTx/>
              <a:buNone/>
            </a:pPr>
            <a:endParaRPr lang="en-IE" altLang="en-US" sz="2800" b="1" dirty="0">
              <a:solidFill>
                <a:srgbClr val="660033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076364" y="464914"/>
            <a:ext cx="1897039" cy="48441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Georgia"/>
                <a:ea typeface="+mj-ea"/>
                <a:cs typeface="Georgia"/>
              </a:defRPr>
            </a:lvl1pPr>
          </a:lstStyle>
          <a:p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11693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missio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" b="450"/>
          <a:stretch/>
        </p:blipFill>
        <p:spPr>
          <a:xfrm>
            <a:off x="0" y="-49338"/>
            <a:ext cx="9144000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49EB-784A-E348-918A-2812F4972D52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151148" y="720013"/>
            <a:ext cx="6535653" cy="0"/>
          </a:xfrm>
          <a:prstGeom prst="line">
            <a:avLst/>
          </a:prstGeom>
          <a:ln w="12700" cmpd="sng">
            <a:solidFill>
              <a:schemeClr val="tx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BEWLEYS_Logo_RGB_White_20c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13"/>
            <a:ext cx="1484556" cy="7429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73378" y="3379662"/>
            <a:ext cx="494675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400" b="1" baseline="30000" dirty="0">
                <a:solidFill>
                  <a:schemeClr val="bg1"/>
                </a:solidFill>
                <a:latin typeface="Georgia"/>
                <a:cs typeface="Georgia"/>
              </a:rPr>
              <a:t>ABOUT BEWLEY’S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581311" y="4029056"/>
            <a:ext cx="8105491" cy="0"/>
          </a:xfrm>
          <a:prstGeom prst="line">
            <a:avLst/>
          </a:prstGeom>
          <a:ln w="12700" cmpd="sng">
            <a:solidFill>
              <a:schemeClr val="tx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67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350"/>
            <a:ext cx="9144000" cy="684530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72719" y="5595257"/>
            <a:ext cx="1728224" cy="4621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1200"/>
              </a:spcBef>
              <a:buClr>
                <a:schemeClr val="tx2"/>
              </a:buClr>
              <a:buFont typeface="Arial"/>
              <a:buChar char="•"/>
              <a:defRPr sz="2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200"/>
              </a:spcBef>
              <a:buClr>
                <a:schemeClr val="tx2"/>
              </a:buClr>
              <a:buFont typeface="Arial"/>
              <a:buChar char="–"/>
              <a:defRPr sz="2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200"/>
              </a:spcBef>
              <a:buClr>
                <a:schemeClr val="tx2"/>
              </a:buClr>
              <a:buFont typeface="Arial"/>
              <a:buChar char="•"/>
              <a:defRPr sz="2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200"/>
              </a:spcBef>
              <a:buClr>
                <a:schemeClr val="tx2"/>
              </a:buClr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2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i="1" dirty="0">
                <a:solidFill>
                  <a:schemeClr val="tx2"/>
                </a:solidFill>
                <a:latin typeface="+mj-lt"/>
                <a:cs typeface="Calibri"/>
              </a:rPr>
              <a:t>Ernest Bewley</a:t>
            </a:r>
          </a:p>
          <a:p>
            <a:pPr marL="0" indent="0">
              <a:buNone/>
            </a:pPr>
            <a:r>
              <a:rPr lang="en-US" sz="1600" i="1" dirty="0">
                <a:solidFill>
                  <a:schemeClr val="bg1"/>
                </a:solidFill>
                <a:latin typeface="+mj-lt"/>
                <a:cs typeface="Calibri"/>
              </a:rPr>
              <a:t>1861 - 1932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955604" y="5595257"/>
            <a:ext cx="3970682" cy="4621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1200"/>
              </a:spcBef>
              <a:buClr>
                <a:schemeClr val="tx2"/>
              </a:buClr>
              <a:buFont typeface="Arial"/>
              <a:buChar char="•"/>
              <a:defRPr sz="2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200"/>
              </a:spcBef>
              <a:buClr>
                <a:schemeClr val="tx2"/>
              </a:buClr>
              <a:buFont typeface="Arial"/>
              <a:buChar char="–"/>
              <a:defRPr sz="2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200"/>
              </a:spcBef>
              <a:buClr>
                <a:schemeClr val="tx2"/>
              </a:buClr>
              <a:buFont typeface="Arial"/>
              <a:buChar char="•"/>
              <a:defRPr sz="2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200"/>
              </a:spcBef>
              <a:buClr>
                <a:schemeClr val="tx2"/>
              </a:buClr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2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i="1" dirty="0">
                <a:solidFill>
                  <a:schemeClr val="tx2"/>
                </a:solidFill>
                <a:latin typeface="+mj-lt"/>
                <a:cs typeface="Calibri"/>
              </a:rPr>
              <a:t>Patrick Bewley</a:t>
            </a:r>
          </a:p>
          <a:p>
            <a:pPr marL="0" indent="0">
              <a:buNone/>
            </a:pPr>
            <a:r>
              <a:rPr lang="en-US" sz="1600" i="1" dirty="0">
                <a:solidFill>
                  <a:schemeClr val="bg1"/>
                </a:solidFill>
                <a:latin typeface="+mj-lt"/>
                <a:cs typeface="Calibri"/>
              </a:rPr>
              <a:t>Great grandson of Joshua Bewley carries on the proud </a:t>
            </a:r>
            <a:r>
              <a:rPr lang="en-US" sz="1600" i="1" dirty="0" err="1">
                <a:solidFill>
                  <a:schemeClr val="bg1"/>
                </a:solidFill>
                <a:latin typeface="+mj-lt"/>
                <a:cs typeface="Calibri"/>
              </a:rPr>
              <a:t>Bewley’s</a:t>
            </a:r>
            <a:r>
              <a:rPr lang="en-US" sz="1600" i="1" dirty="0">
                <a:solidFill>
                  <a:schemeClr val="bg1"/>
                </a:solidFill>
                <a:latin typeface="+mj-lt"/>
                <a:cs typeface="Calibri"/>
              </a:rPr>
              <a:t> tradition</a:t>
            </a:r>
          </a:p>
        </p:txBody>
      </p:sp>
    </p:spTree>
    <p:extLst>
      <p:ext uri="{BB962C8B-B14F-4D97-AF65-F5344CB8AC3E}">
        <p14:creationId xmlns:p14="http://schemas.microsoft.com/office/powerpoint/2010/main" val="109372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missio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" b="45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184512"/>
            <a:ext cx="4396084" cy="484411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Our Mission and Vision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49EB-784A-E348-918A-2812F4972D52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151148" y="720013"/>
            <a:ext cx="6535653" cy="0"/>
          </a:xfrm>
          <a:prstGeom prst="line">
            <a:avLst/>
          </a:prstGeom>
          <a:ln w="12700" cmpd="sng">
            <a:solidFill>
              <a:schemeClr val="tx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BEWLEYS_Logo_RGB_White_20c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13"/>
            <a:ext cx="1484556" cy="742906"/>
          </a:xfrm>
          <a:prstGeom prst="rect">
            <a:avLst/>
          </a:prstGeom>
        </p:spPr>
      </p:pic>
      <p:grpSp>
        <p:nvGrpSpPr>
          <p:cNvPr id="3" name="Group 42"/>
          <p:cNvGrpSpPr/>
          <p:nvPr/>
        </p:nvGrpSpPr>
        <p:grpSpPr>
          <a:xfrm>
            <a:off x="581311" y="1701802"/>
            <a:ext cx="8105491" cy="559473"/>
            <a:chOff x="581311" y="1701802"/>
            <a:chExt cx="8105491" cy="559473"/>
          </a:xfrm>
        </p:grpSpPr>
        <p:grpSp>
          <p:nvGrpSpPr>
            <p:cNvPr id="4" name="Group 40"/>
            <p:cNvGrpSpPr/>
            <p:nvPr/>
          </p:nvGrpSpPr>
          <p:grpSpPr>
            <a:xfrm>
              <a:off x="581311" y="1701802"/>
              <a:ext cx="6784689" cy="559127"/>
              <a:chOff x="581311" y="1701802"/>
              <a:chExt cx="6784689" cy="559127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581311" y="1718733"/>
                <a:ext cx="2017956" cy="4514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400" baseline="30000" dirty="0">
                    <a:solidFill>
                      <a:schemeClr val="tx2"/>
                    </a:solidFill>
                    <a:latin typeface="Georgia"/>
                    <a:cs typeface="Georgia"/>
                  </a:rPr>
                  <a:t>Mission: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683933" y="1701802"/>
                <a:ext cx="4682067" cy="559127"/>
              </a:xfrm>
              <a:prstGeom prst="rect">
                <a:avLst/>
              </a:prstGeom>
              <a:noFill/>
            </p:spPr>
            <p:txBody>
              <a:bodyPr wrap="square" lIns="0" rIns="0" bIns="0" rtlCol="0">
                <a:spAutoFit/>
              </a:bodyPr>
              <a:lstStyle/>
              <a:p>
                <a:r>
                  <a:rPr lang="en-US" sz="5000" baseline="30000" dirty="0">
                    <a:solidFill>
                      <a:schemeClr val="bg1"/>
                    </a:solidFill>
                    <a:latin typeface="Georgia"/>
                    <a:cs typeface="Georgia"/>
                  </a:rPr>
                  <a:t>“To Delight the Senses”</a:t>
                </a:r>
              </a:p>
            </p:txBody>
          </p:sp>
        </p:grpSp>
        <p:cxnSp>
          <p:nvCxnSpPr>
            <p:cNvPr id="22" name="Straight Connector 21"/>
            <p:cNvCxnSpPr/>
            <p:nvPr/>
          </p:nvCxnSpPr>
          <p:spPr>
            <a:xfrm flipH="1">
              <a:off x="581311" y="2261275"/>
              <a:ext cx="8105491" cy="0"/>
            </a:xfrm>
            <a:prstGeom prst="line">
              <a:avLst/>
            </a:prstGeom>
            <a:ln w="12700" cmpd="sng">
              <a:solidFill>
                <a:schemeClr val="tx2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581311" y="2616198"/>
            <a:ext cx="2102622" cy="4514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 baseline="30000" dirty="0">
                <a:solidFill>
                  <a:schemeClr val="tx2"/>
                </a:solidFill>
                <a:latin typeface="Georgia"/>
                <a:cs typeface="Georgia"/>
              </a:rPr>
              <a:t>Vision: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83933" y="2552636"/>
            <a:ext cx="6002868" cy="1687641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r>
              <a:rPr lang="en-US" sz="4000" baseline="30000" dirty="0">
                <a:solidFill>
                  <a:schemeClr val="bg1"/>
                </a:solidFill>
                <a:latin typeface="Georgia"/>
                <a:cs typeface="Georgia"/>
              </a:rPr>
              <a:t>“</a:t>
            </a:r>
            <a:r>
              <a:rPr lang="en-US" sz="4000" baseline="30000" dirty="0" err="1">
                <a:solidFill>
                  <a:schemeClr val="bg1"/>
                </a:solidFill>
                <a:latin typeface="Georgia"/>
                <a:cs typeface="Georgia"/>
              </a:rPr>
              <a:t>Bewley’s</a:t>
            </a:r>
            <a:r>
              <a:rPr lang="en-US" sz="4000" baseline="30000" dirty="0">
                <a:solidFill>
                  <a:schemeClr val="bg1"/>
                </a:solidFill>
                <a:latin typeface="Georgia"/>
                <a:cs typeface="Georgia"/>
              </a:rPr>
              <a:t>... On the lips of discerning Tea and Coffee drinkers in our chosen markets”</a:t>
            </a:r>
          </a:p>
          <a:p>
            <a:endParaRPr lang="en-US" sz="4000" baseline="300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581311" y="4029056"/>
            <a:ext cx="8105491" cy="0"/>
          </a:xfrm>
          <a:prstGeom prst="line">
            <a:avLst/>
          </a:prstGeom>
          <a:ln w="12700" cmpd="sng">
            <a:solidFill>
              <a:schemeClr val="tx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35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3" b="-108"/>
          <a:stretch/>
        </p:blipFill>
        <p:spPr>
          <a:xfrm>
            <a:off x="0" y="0"/>
            <a:ext cx="9144000" cy="69193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430" y="150639"/>
            <a:ext cx="4928347" cy="484411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Our Values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49EB-784A-E348-918A-2812F4972D52}" type="slidenum">
              <a:rPr lang="en-US" smtClean="0"/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704552" y="6858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2151148" y="720013"/>
            <a:ext cx="6535653" cy="0"/>
          </a:xfrm>
          <a:prstGeom prst="line">
            <a:avLst/>
          </a:prstGeom>
          <a:ln w="12700" cmpd="sng">
            <a:solidFill>
              <a:schemeClr val="tx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Picture 40" descr="BEWLEYS_Logo_RGB_White_20c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0" y="72650"/>
            <a:ext cx="1484556" cy="742906"/>
          </a:xfrm>
          <a:prstGeom prst="rect">
            <a:avLst/>
          </a:prstGeom>
        </p:spPr>
      </p:pic>
      <p:pic>
        <p:nvPicPr>
          <p:cNvPr id="10" name="Picture 9" descr="_97A5823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2" r="35163" b="23063"/>
          <a:stretch/>
        </p:blipFill>
        <p:spPr>
          <a:xfrm>
            <a:off x="-1" y="968418"/>
            <a:ext cx="4554483" cy="3006934"/>
          </a:xfrm>
          <a:prstGeom prst="rect">
            <a:avLst/>
          </a:prstGeom>
        </p:spPr>
      </p:pic>
      <p:pic>
        <p:nvPicPr>
          <p:cNvPr id="11" name="Picture 10" descr="bewleyscafe-2704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57" r="5891" b="32195"/>
          <a:stretch/>
        </p:blipFill>
        <p:spPr>
          <a:xfrm>
            <a:off x="4554483" y="968418"/>
            <a:ext cx="4554482" cy="3027563"/>
          </a:xfrm>
          <a:prstGeom prst="rect">
            <a:avLst/>
          </a:prstGeom>
        </p:spPr>
      </p:pic>
      <p:pic>
        <p:nvPicPr>
          <p:cNvPr id="12" name="Picture 11" descr="IMG_0922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0" t="6917" r="15668" b="19797"/>
          <a:stretch/>
        </p:blipFill>
        <p:spPr>
          <a:xfrm>
            <a:off x="1" y="3986519"/>
            <a:ext cx="4554482" cy="2932790"/>
          </a:xfrm>
          <a:prstGeom prst="rect">
            <a:avLst/>
          </a:prstGeom>
        </p:spPr>
      </p:pic>
      <p:pic>
        <p:nvPicPr>
          <p:cNvPr id="13" name="Picture 12" descr="D14506-0038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" t="6242" r="27328" b="27155"/>
          <a:stretch/>
        </p:blipFill>
        <p:spPr>
          <a:xfrm>
            <a:off x="4554481" y="4007148"/>
            <a:ext cx="4554483" cy="290099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5690" y="1192381"/>
            <a:ext cx="2086931" cy="600164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r>
              <a:rPr lang="en-US" sz="2700" baseline="30000" dirty="0">
                <a:solidFill>
                  <a:schemeClr val="bg1"/>
                </a:solidFill>
                <a:latin typeface="Georgia"/>
                <a:cs typeface="Georgia"/>
              </a:rPr>
              <a:t>We do what we say we will do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94622" y="1192381"/>
            <a:ext cx="2285999" cy="600164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r>
              <a:rPr lang="en-US" sz="2700" baseline="30000" dirty="0">
                <a:solidFill>
                  <a:schemeClr val="bg1"/>
                </a:solidFill>
                <a:latin typeface="Georgia"/>
                <a:cs typeface="Georgia"/>
              </a:rPr>
              <a:t>We are enterprising and resourceful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9119" y="5963479"/>
            <a:ext cx="1595237" cy="66172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r>
              <a:rPr lang="en-US" sz="3000" baseline="30000" dirty="0">
                <a:solidFill>
                  <a:schemeClr val="bg1"/>
                </a:solidFill>
                <a:latin typeface="Georgia"/>
                <a:cs typeface="Georgia"/>
              </a:rPr>
              <a:t>We respect people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59778" y="5994257"/>
            <a:ext cx="2640985" cy="600164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0" rIns="0" bIns="0" rtlCol="0">
            <a:spAutoFit/>
          </a:bodyPr>
          <a:lstStyle/>
          <a:p>
            <a:r>
              <a:rPr lang="en-US" sz="2700" baseline="30000" dirty="0">
                <a:solidFill>
                  <a:schemeClr val="bg1"/>
                </a:solidFill>
                <a:latin typeface="Georgia"/>
                <a:cs typeface="Georgia"/>
              </a:rPr>
              <a:t>We make our planet a better place to be</a:t>
            </a:r>
          </a:p>
        </p:txBody>
      </p:sp>
    </p:spTree>
    <p:extLst>
      <p:ext uri="{BB962C8B-B14F-4D97-AF65-F5344CB8AC3E}">
        <p14:creationId xmlns:p14="http://schemas.microsoft.com/office/powerpoint/2010/main" val="246712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91"/>
            <a:ext cx="9144000" cy="6839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4646" y="150639"/>
            <a:ext cx="5324132" cy="484411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Group Profile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49EB-784A-E348-918A-2812F4972D52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151148" y="720013"/>
            <a:ext cx="6535653" cy="0"/>
          </a:xfrm>
          <a:prstGeom prst="line">
            <a:avLst/>
          </a:prstGeom>
          <a:ln w="12700" cmpd="sng">
            <a:solidFill>
              <a:schemeClr val="tx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BEWLEYS_Logo_RGB_White_20c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91"/>
            <a:ext cx="1484556" cy="74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6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7"/>
          <a:stretch/>
        </p:blipFill>
        <p:spPr>
          <a:xfrm>
            <a:off x="-1" y="873457"/>
            <a:ext cx="9168525" cy="5984542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745706" y="150639"/>
            <a:ext cx="3398293" cy="484411"/>
          </a:xfrm>
        </p:spPr>
        <p:txBody>
          <a:bodyPr>
            <a:noAutofit/>
          </a:bodyPr>
          <a:lstStyle/>
          <a:p>
            <a:r>
              <a:rPr lang="en-US" b="1" dirty="0"/>
              <a:t>Group Facilities</a:t>
            </a:r>
          </a:p>
        </p:txBody>
      </p:sp>
    </p:spTree>
    <p:extLst>
      <p:ext uri="{BB962C8B-B14F-4D97-AF65-F5344CB8AC3E}">
        <p14:creationId xmlns:p14="http://schemas.microsoft.com/office/powerpoint/2010/main" val="238901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missio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" b="450"/>
          <a:stretch/>
        </p:blipFill>
        <p:spPr>
          <a:xfrm>
            <a:off x="0" y="-49338"/>
            <a:ext cx="9144000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49EB-784A-E348-918A-2812F4972D52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151148" y="720013"/>
            <a:ext cx="6535653" cy="0"/>
          </a:xfrm>
          <a:prstGeom prst="line">
            <a:avLst/>
          </a:prstGeom>
          <a:ln w="12700" cmpd="sng">
            <a:solidFill>
              <a:schemeClr val="tx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BEWLEYS_Logo_RGB_White_20c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13"/>
            <a:ext cx="1484556" cy="7429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9764" y="3379662"/>
            <a:ext cx="855938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400" b="1" baseline="30000" dirty="0">
                <a:solidFill>
                  <a:schemeClr val="bg1"/>
                </a:solidFill>
                <a:latin typeface="Georgia"/>
                <a:cs typeface="Georgia"/>
              </a:rPr>
              <a:t>OUR SUSTAINABILITY JOURNEY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581311" y="4029056"/>
            <a:ext cx="8105491" cy="0"/>
          </a:xfrm>
          <a:prstGeom prst="line">
            <a:avLst/>
          </a:prstGeom>
          <a:ln w="12700" cmpd="sng">
            <a:solidFill>
              <a:schemeClr val="tx2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19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Bewley's">
      <a:dk1>
        <a:sysClr val="windowText" lastClr="000000"/>
      </a:dk1>
      <a:lt1>
        <a:sysClr val="window" lastClr="FFFFFF"/>
      </a:lt1>
      <a:dk2>
        <a:srgbClr val="C16C18"/>
      </a:dk2>
      <a:lt2>
        <a:srgbClr val="EFEAE8"/>
      </a:lt2>
      <a:accent1>
        <a:srgbClr val="A0DAB3"/>
      </a:accent1>
      <a:accent2>
        <a:srgbClr val="827A04"/>
      </a:accent2>
      <a:accent3>
        <a:srgbClr val="CBC4BC"/>
      </a:accent3>
      <a:accent4>
        <a:srgbClr val="994878"/>
      </a:accent4>
      <a:accent5>
        <a:srgbClr val="BA0C2F"/>
      </a:accent5>
      <a:accent6>
        <a:srgbClr val="C16C18"/>
      </a:accent6>
      <a:hlink>
        <a:srgbClr val="0000FF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4221</TotalTime>
  <Words>592</Words>
  <Application>Microsoft Office PowerPoint</Application>
  <PresentationFormat>On-screen Show (4:3)</PresentationFormat>
  <Paragraphs>82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ＭＳ Ｐゴシック</vt:lpstr>
      <vt:lpstr>Arial</vt:lpstr>
      <vt:lpstr>Calibri</vt:lpstr>
      <vt:lpstr>Georgia</vt:lpstr>
      <vt:lpstr>Verdana</vt:lpstr>
      <vt:lpstr>1_Office Theme</vt:lpstr>
      <vt:lpstr>PowerPoint Presentation</vt:lpstr>
      <vt:lpstr>PowerPoint Presentation</vt:lpstr>
      <vt:lpstr>PowerPoint Presentation</vt:lpstr>
      <vt:lpstr>PowerPoint Presentation</vt:lpstr>
      <vt:lpstr>Our Mission and Vision</vt:lpstr>
      <vt:lpstr>Our Values</vt:lpstr>
      <vt:lpstr>Group Profile</vt:lpstr>
      <vt:lpstr>Group Facilities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Richards</dc:creator>
  <cp:lastModifiedBy>Eamonn</cp:lastModifiedBy>
  <cp:revision>374</cp:revision>
  <dcterms:created xsi:type="dcterms:W3CDTF">2015-01-29T14:02:03Z</dcterms:created>
  <dcterms:modified xsi:type="dcterms:W3CDTF">2016-05-08T22:15:11Z</dcterms:modified>
</cp:coreProperties>
</file>